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64" r:id="rId2"/>
    <p:sldId id="256" r:id="rId3"/>
    <p:sldId id="270" r:id="rId4"/>
    <p:sldId id="257" r:id="rId5"/>
    <p:sldId id="258" r:id="rId6"/>
    <p:sldId id="268" r:id="rId7"/>
    <p:sldId id="266" r:id="rId8"/>
    <p:sldId id="267" r:id="rId9"/>
    <p:sldId id="259" r:id="rId10"/>
    <p:sldId id="261" r:id="rId11"/>
    <p:sldId id="262" r:id="rId12"/>
    <p:sldId id="263" r:id="rId13"/>
    <p:sldId id="273" r:id="rId14"/>
    <p:sldId id="271"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09" autoAdjust="0"/>
    <p:restoredTop sz="94610"/>
  </p:normalViewPr>
  <p:slideViewPr>
    <p:cSldViewPr snapToGrid="0" snapToObjects="1">
      <p:cViewPr varScale="1">
        <p:scale>
          <a:sx n="80" d="100"/>
          <a:sy n="80" d="100"/>
        </p:scale>
        <p:origin x="25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sv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27031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3618851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486685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226845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8870090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819036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432908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kv"/><Relationship Id="rId1" Type="http://schemas.microsoft.com/office/2007/relationships/media" Target="../media/media1.mkv"/><Relationship Id="rId6" Type="http://schemas.openxmlformats.org/officeDocument/2006/relationships/image" Target="../media/image12.png"/><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9" y="0"/>
            <a:ext cx="14630400" cy="8229600"/>
          </a:xfrm>
          <a:prstGeom prst="rect">
            <a:avLst/>
          </a:prstGeom>
          <a:solidFill>
            <a:srgbClr val="0D0A2C">
              <a:alpha val="75000"/>
            </a:srgbClr>
          </a:solidFill>
          <a:ln w="12740">
            <a:solidFill>
              <a:srgbClr val="FFFFFF">
                <a:alpha val="16000"/>
              </a:srgbClr>
            </a:solidFill>
            <a:prstDash val="solid"/>
          </a:ln>
        </p:spPr>
        <p:txBody>
          <a:bodyPr/>
          <a:lstStyle/>
          <a:p>
            <a:endParaRPr lang="en-IN" dirty="0"/>
          </a:p>
        </p:txBody>
      </p:sp>
      <p:sp>
        <p:nvSpPr>
          <p:cNvPr id="5" name="TextBox 4">
            <a:extLst>
              <a:ext uri="{FF2B5EF4-FFF2-40B4-BE49-F238E27FC236}">
                <a16:creationId xmlns:a16="http://schemas.microsoft.com/office/drawing/2014/main" id="{01A28AEE-DF2B-0959-091B-C280F8CCAF85}"/>
              </a:ext>
            </a:extLst>
          </p:cNvPr>
          <p:cNvSpPr txBox="1"/>
          <p:nvPr/>
        </p:nvSpPr>
        <p:spPr>
          <a:xfrm>
            <a:off x="789233" y="233198"/>
            <a:ext cx="13051696" cy="1446550"/>
          </a:xfrm>
          <a:prstGeom prst="rect">
            <a:avLst/>
          </a:prstGeom>
          <a:noFill/>
        </p:spPr>
        <p:txBody>
          <a:bodyPr wrap="square" rtlCol="0">
            <a:spAutoFit/>
          </a:bodyPr>
          <a:lstStyle/>
          <a:p>
            <a:pPr algn="ctr"/>
            <a:r>
              <a:rPr lang="en-US" sz="4400" dirty="0">
                <a:solidFill>
                  <a:schemeClr val="bg1"/>
                </a:solidFill>
                <a:latin typeface="Montserrat" panose="00000500000000000000" pitchFamily="2" charset="0"/>
                <a:cs typeface="Times New Roman" panose="02020603050405020304" pitchFamily="18" charset="0"/>
              </a:rPr>
              <a:t>Indian Premier League (IPL) Win/Loss Prediction using Machine Learning</a:t>
            </a:r>
            <a:endParaRPr lang="en-IN" sz="4400" dirty="0">
              <a:solidFill>
                <a:schemeClr val="bg1"/>
              </a:solidFill>
              <a:latin typeface="Montserrat" panose="00000500000000000000" pitchFamily="2" charset="0"/>
              <a:cs typeface="Times New Roman" panose="02020603050405020304" pitchFamily="18" charset="0"/>
            </a:endParaRPr>
          </a:p>
        </p:txBody>
      </p:sp>
      <p:sp>
        <p:nvSpPr>
          <p:cNvPr id="6" name="TextBox 5">
            <a:extLst>
              <a:ext uri="{FF2B5EF4-FFF2-40B4-BE49-F238E27FC236}">
                <a16:creationId xmlns:a16="http://schemas.microsoft.com/office/drawing/2014/main" id="{BCE2E9BC-97CE-B551-15FB-422B0E04E87E}"/>
              </a:ext>
            </a:extLst>
          </p:cNvPr>
          <p:cNvSpPr txBox="1"/>
          <p:nvPr/>
        </p:nvSpPr>
        <p:spPr>
          <a:xfrm>
            <a:off x="789232" y="1912945"/>
            <a:ext cx="13051697" cy="400110"/>
          </a:xfrm>
          <a:prstGeom prst="rect">
            <a:avLst/>
          </a:prstGeom>
          <a:noFill/>
        </p:spPr>
        <p:txBody>
          <a:bodyPr wrap="square" rtlCol="0">
            <a:spAutoFit/>
          </a:bodyPr>
          <a:lstStyle/>
          <a:p>
            <a:pPr algn="ctr"/>
            <a:r>
              <a:rPr lang="en-IN" sz="2000" dirty="0">
                <a:solidFill>
                  <a:schemeClr val="bg1"/>
                </a:solidFill>
                <a:latin typeface="Montserrat" panose="00000500000000000000" pitchFamily="2" charset="0"/>
              </a:rPr>
              <a:t>Bachelor of Technology in Computer Science and Engineering</a:t>
            </a:r>
          </a:p>
        </p:txBody>
      </p:sp>
      <p:sp>
        <p:nvSpPr>
          <p:cNvPr id="7" name="TextBox 6">
            <a:extLst>
              <a:ext uri="{FF2B5EF4-FFF2-40B4-BE49-F238E27FC236}">
                <a16:creationId xmlns:a16="http://schemas.microsoft.com/office/drawing/2014/main" id="{0A1DA7D9-C763-DE66-0125-2B8B47A0591B}"/>
              </a:ext>
            </a:extLst>
          </p:cNvPr>
          <p:cNvSpPr txBox="1"/>
          <p:nvPr/>
        </p:nvSpPr>
        <p:spPr>
          <a:xfrm>
            <a:off x="1332320" y="2730321"/>
            <a:ext cx="45719" cy="369332"/>
          </a:xfrm>
          <a:prstGeom prst="rect">
            <a:avLst/>
          </a:prstGeom>
          <a:noFill/>
        </p:spPr>
        <p:txBody>
          <a:bodyPr wrap="square" rtlCol="0">
            <a:spAutoFit/>
          </a:bodyPr>
          <a:lstStyle/>
          <a:p>
            <a:endParaRPr lang="en-IN" dirty="0"/>
          </a:p>
        </p:txBody>
      </p:sp>
      <p:sp>
        <p:nvSpPr>
          <p:cNvPr id="11" name="TextBox 10">
            <a:extLst>
              <a:ext uri="{FF2B5EF4-FFF2-40B4-BE49-F238E27FC236}">
                <a16:creationId xmlns:a16="http://schemas.microsoft.com/office/drawing/2014/main" id="{394273B1-45BB-8DE5-428A-8A71EF6E8016}"/>
              </a:ext>
            </a:extLst>
          </p:cNvPr>
          <p:cNvSpPr txBox="1"/>
          <p:nvPr/>
        </p:nvSpPr>
        <p:spPr>
          <a:xfrm>
            <a:off x="4179837" y="2916837"/>
            <a:ext cx="3135243" cy="1569660"/>
          </a:xfrm>
          <a:prstGeom prst="rect">
            <a:avLst/>
          </a:prstGeom>
          <a:noFill/>
        </p:spPr>
        <p:txBody>
          <a:bodyPr wrap="square" rtlCol="0">
            <a:spAutoFit/>
          </a:bodyPr>
          <a:lstStyle/>
          <a:p>
            <a:pPr algn="just"/>
            <a:r>
              <a:rPr lang="en-IN" sz="1600" dirty="0">
                <a:solidFill>
                  <a:schemeClr val="bg1"/>
                </a:solidFill>
                <a:latin typeface="Montserrat" panose="00000500000000000000" pitchFamily="2" charset="0"/>
              </a:rPr>
              <a:t>Presented by : </a:t>
            </a:r>
          </a:p>
          <a:p>
            <a:pPr algn="just"/>
            <a:endParaRPr lang="en-IN" sz="1600" dirty="0">
              <a:solidFill>
                <a:schemeClr val="bg1"/>
              </a:solidFill>
              <a:latin typeface="Montserrat" panose="00000500000000000000" pitchFamily="2" charset="0"/>
            </a:endParaRPr>
          </a:p>
          <a:p>
            <a:pPr algn="just"/>
            <a:r>
              <a:rPr lang="en-IN" sz="1600" b="1" dirty="0">
                <a:solidFill>
                  <a:schemeClr val="bg1"/>
                </a:solidFill>
                <a:latin typeface="Montserrat" panose="00000500000000000000" pitchFamily="2" charset="0"/>
              </a:rPr>
              <a:t>Suchanda Banerjee</a:t>
            </a:r>
          </a:p>
          <a:p>
            <a:pPr algn="just"/>
            <a:r>
              <a:rPr lang="en-IN" sz="1600" b="1" dirty="0">
                <a:solidFill>
                  <a:schemeClr val="bg1"/>
                </a:solidFill>
                <a:latin typeface="Montserrat" panose="00000500000000000000" pitchFamily="2" charset="0"/>
              </a:rPr>
              <a:t>Promit Dey</a:t>
            </a:r>
          </a:p>
          <a:p>
            <a:pPr algn="just"/>
            <a:r>
              <a:rPr lang="en-IN" sz="1600" b="1" dirty="0">
                <a:solidFill>
                  <a:schemeClr val="bg1"/>
                </a:solidFill>
                <a:latin typeface="Montserrat" panose="00000500000000000000" pitchFamily="2" charset="0"/>
              </a:rPr>
              <a:t>Sanket Bakshi</a:t>
            </a:r>
          </a:p>
          <a:p>
            <a:pPr algn="just"/>
            <a:r>
              <a:rPr lang="en-IN" sz="1600" b="1" dirty="0">
                <a:solidFill>
                  <a:schemeClr val="bg1"/>
                </a:solidFill>
                <a:latin typeface="Montserrat" panose="00000500000000000000" pitchFamily="2" charset="0"/>
              </a:rPr>
              <a:t>Upasak Sharma Choudhury</a:t>
            </a:r>
          </a:p>
        </p:txBody>
      </p:sp>
      <p:sp>
        <p:nvSpPr>
          <p:cNvPr id="12" name="TextBox 11">
            <a:extLst>
              <a:ext uri="{FF2B5EF4-FFF2-40B4-BE49-F238E27FC236}">
                <a16:creationId xmlns:a16="http://schemas.microsoft.com/office/drawing/2014/main" id="{11DD7DD4-8CA2-709B-BF49-BAF04304F6B4}"/>
              </a:ext>
            </a:extLst>
          </p:cNvPr>
          <p:cNvSpPr txBox="1"/>
          <p:nvPr/>
        </p:nvSpPr>
        <p:spPr>
          <a:xfrm>
            <a:off x="7315080" y="2949468"/>
            <a:ext cx="3035792" cy="1569660"/>
          </a:xfrm>
          <a:prstGeom prst="rect">
            <a:avLst/>
          </a:prstGeom>
          <a:noFill/>
        </p:spPr>
        <p:txBody>
          <a:bodyPr wrap="square" rtlCol="0">
            <a:spAutoFit/>
          </a:bodyPr>
          <a:lstStyle/>
          <a:p>
            <a:pPr algn="r"/>
            <a:r>
              <a:rPr lang="en-IN" sz="1600" dirty="0">
                <a:solidFill>
                  <a:schemeClr val="bg1"/>
                </a:solidFill>
                <a:latin typeface="Montserrat" panose="00000500000000000000" pitchFamily="2" charset="0"/>
              </a:rPr>
              <a:t>University Roll No.</a:t>
            </a:r>
          </a:p>
          <a:p>
            <a:endParaRPr lang="en-IN" sz="1600" dirty="0">
              <a:solidFill>
                <a:schemeClr val="bg1"/>
              </a:solidFill>
              <a:latin typeface="Montserrat" panose="00000500000000000000" pitchFamily="2" charset="0"/>
            </a:endParaRPr>
          </a:p>
          <a:p>
            <a:pPr algn="r"/>
            <a:r>
              <a:rPr lang="en-IN" sz="1600" dirty="0">
                <a:solidFill>
                  <a:schemeClr val="bg1"/>
                </a:solidFill>
                <a:latin typeface="Montserrat" panose="00000500000000000000" pitchFamily="2" charset="0"/>
              </a:rPr>
              <a:t>10800120085</a:t>
            </a:r>
          </a:p>
          <a:p>
            <a:pPr algn="r"/>
            <a:r>
              <a:rPr lang="en-IN" sz="1600" dirty="0">
                <a:solidFill>
                  <a:schemeClr val="bg1"/>
                </a:solidFill>
                <a:latin typeface="Montserrat" panose="00000500000000000000" pitchFamily="2" charset="0"/>
              </a:rPr>
              <a:t>10800120097</a:t>
            </a:r>
          </a:p>
          <a:p>
            <a:pPr algn="r"/>
            <a:r>
              <a:rPr lang="en-IN" sz="1600" dirty="0">
                <a:solidFill>
                  <a:schemeClr val="bg1"/>
                </a:solidFill>
                <a:latin typeface="Montserrat" panose="00000500000000000000" pitchFamily="2" charset="0"/>
              </a:rPr>
              <a:t>10800120084</a:t>
            </a:r>
          </a:p>
          <a:p>
            <a:pPr algn="r"/>
            <a:r>
              <a:rPr lang="en-IN" sz="1600" dirty="0">
                <a:solidFill>
                  <a:schemeClr val="bg1"/>
                </a:solidFill>
                <a:latin typeface="Montserrat" panose="00000500000000000000" pitchFamily="2" charset="0"/>
              </a:rPr>
              <a:t>10800120123</a:t>
            </a:r>
          </a:p>
        </p:txBody>
      </p:sp>
      <p:sp>
        <p:nvSpPr>
          <p:cNvPr id="13" name="TextBox 12">
            <a:extLst>
              <a:ext uri="{FF2B5EF4-FFF2-40B4-BE49-F238E27FC236}">
                <a16:creationId xmlns:a16="http://schemas.microsoft.com/office/drawing/2014/main" id="{0E81BDA6-CD8F-0E56-7798-2B28CA3FFB81}"/>
              </a:ext>
            </a:extLst>
          </p:cNvPr>
          <p:cNvSpPr txBox="1"/>
          <p:nvPr/>
        </p:nvSpPr>
        <p:spPr>
          <a:xfrm>
            <a:off x="5260900" y="4725906"/>
            <a:ext cx="4108360" cy="1446550"/>
          </a:xfrm>
          <a:prstGeom prst="rect">
            <a:avLst/>
          </a:prstGeom>
          <a:noFill/>
        </p:spPr>
        <p:txBody>
          <a:bodyPr wrap="square" rtlCol="0">
            <a:spAutoFit/>
          </a:bodyPr>
          <a:lstStyle/>
          <a:p>
            <a:pPr algn="ctr">
              <a:lnSpc>
                <a:spcPct val="150000"/>
              </a:lnSpc>
            </a:pPr>
            <a:r>
              <a:rPr lang="en-IN" sz="1600" dirty="0">
                <a:solidFill>
                  <a:schemeClr val="bg1"/>
                </a:solidFill>
                <a:latin typeface="Montserrat" panose="00000500000000000000" pitchFamily="2" charset="0"/>
              </a:rPr>
              <a:t>Under the Guidance of</a:t>
            </a:r>
          </a:p>
          <a:p>
            <a:pPr algn="ctr">
              <a:lnSpc>
                <a:spcPct val="150000"/>
              </a:lnSpc>
            </a:pPr>
            <a:r>
              <a:rPr lang="en-IN" sz="1600" b="1" dirty="0">
                <a:solidFill>
                  <a:schemeClr val="bg1"/>
                </a:solidFill>
                <a:latin typeface="Montserrat" panose="00000500000000000000" pitchFamily="2" charset="0"/>
              </a:rPr>
              <a:t>Dr. Debasis Chakraborty</a:t>
            </a:r>
          </a:p>
          <a:p>
            <a:pPr algn="ctr">
              <a:lnSpc>
                <a:spcPct val="150000"/>
              </a:lnSpc>
            </a:pPr>
            <a:r>
              <a:rPr lang="en-IN" sz="1600" dirty="0">
                <a:solidFill>
                  <a:schemeClr val="bg1"/>
                </a:solidFill>
                <a:latin typeface="Montserrat" panose="00000500000000000000" pitchFamily="2" charset="0"/>
              </a:rPr>
              <a:t>(</a:t>
            </a:r>
            <a:r>
              <a:rPr lang="en-IN" sz="1600" b="1" dirty="0">
                <a:solidFill>
                  <a:schemeClr val="bg1"/>
                </a:solidFill>
                <a:latin typeface="Montserrat" panose="00000500000000000000" pitchFamily="2" charset="0"/>
              </a:rPr>
              <a:t>Professor</a:t>
            </a:r>
            <a:r>
              <a:rPr lang="en-IN" sz="1600" dirty="0">
                <a:solidFill>
                  <a:schemeClr val="bg1"/>
                </a:solidFill>
                <a:latin typeface="Montserrat" panose="00000500000000000000" pitchFamily="2" charset="0"/>
              </a:rPr>
              <a:t>)</a:t>
            </a:r>
          </a:p>
          <a:p>
            <a:endParaRPr lang="en-IN" sz="1600" dirty="0">
              <a:solidFill>
                <a:schemeClr val="bg1"/>
              </a:solidFill>
              <a:latin typeface="Montserrat" panose="00000500000000000000" pitchFamily="2" charset="0"/>
            </a:endParaRPr>
          </a:p>
        </p:txBody>
      </p:sp>
      <p:sp>
        <p:nvSpPr>
          <p:cNvPr id="16" name="TextBox 15">
            <a:extLst>
              <a:ext uri="{FF2B5EF4-FFF2-40B4-BE49-F238E27FC236}">
                <a16:creationId xmlns:a16="http://schemas.microsoft.com/office/drawing/2014/main" id="{F9B384F0-40C0-7D52-B2E7-753655B0584E}"/>
              </a:ext>
            </a:extLst>
          </p:cNvPr>
          <p:cNvSpPr txBox="1"/>
          <p:nvPr/>
        </p:nvSpPr>
        <p:spPr>
          <a:xfrm>
            <a:off x="2437083" y="6309783"/>
            <a:ext cx="9755993" cy="707886"/>
          </a:xfrm>
          <a:prstGeom prst="rect">
            <a:avLst/>
          </a:prstGeom>
          <a:noFill/>
        </p:spPr>
        <p:txBody>
          <a:bodyPr wrap="square" rtlCol="0">
            <a:spAutoFit/>
          </a:bodyPr>
          <a:lstStyle/>
          <a:p>
            <a:pPr algn="ctr"/>
            <a:r>
              <a:rPr lang="en-IN" sz="4000" dirty="0">
                <a:solidFill>
                  <a:schemeClr val="bg1"/>
                </a:solidFill>
                <a:latin typeface="Montserrat" panose="00000500000000000000" pitchFamily="2" charset="0"/>
              </a:rPr>
              <a:t>Asansol Engineering College</a:t>
            </a:r>
          </a:p>
        </p:txBody>
      </p:sp>
      <p:sp>
        <p:nvSpPr>
          <p:cNvPr id="17" name="TextBox 16">
            <a:extLst>
              <a:ext uri="{FF2B5EF4-FFF2-40B4-BE49-F238E27FC236}">
                <a16:creationId xmlns:a16="http://schemas.microsoft.com/office/drawing/2014/main" id="{9C8BB276-3B9D-F042-EBF1-A4EB9AB48D13}"/>
              </a:ext>
            </a:extLst>
          </p:cNvPr>
          <p:cNvSpPr txBox="1"/>
          <p:nvPr/>
        </p:nvSpPr>
        <p:spPr>
          <a:xfrm>
            <a:off x="4812069" y="7017669"/>
            <a:ext cx="5006022" cy="461665"/>
          </a:xfrm>
          <a:prstGeom prst="rect">
            <a:avLst/>
          </a:prstGeom>
          <a:noFill/>
        </p:spPr>
        <p:txBody>
          <a:bodyPr wrap="square" rtlCol="0">
            <a:spAutoFit/>
          </a:bodyPr>
          <a:lstStyle/>
          <a:p>
            <a:pPr algn="ctr"/>
            <a:r>
              <a:rPr lang="en-US" sz="1200" dirty="0">
                <a:solidFill>
                  <a:schemeClr val="bg1"/>
                </a:solidFill>
                <a:latin typeface="Montserrat" panose="00000500000000000000" pitchFamily="2" charset="0"/>
              </a:rPr>
              <a:t>AFFILIATED TO</a:t>
            </a:r>
          </a:p>
          <a:p>
            <a:pPr algn="ctr"/>
            <a:r>
              <a:rPr lang="en-US" sz="1200" dirty="0">
                <a:solidFill>
                  <a:schemeClr val="bg1"/>
                </a:solidFill>
                <a:latin typeface="Montserrat" panose="00000500000000000000" pitchFamily="2" charset="0"/>
              </a:rPr>
              <a:t>MAULANA ABUL KALAM AZAD UNIVERSITY OF TECHNOLOGY</a:t>
            </a:r>
          </a:p>
        </p:txBody>
      </p:sp>
      <p:pic>
        <p:nvPicPr>
          <p:cNvPr id="1026" name="Picture 2" descr="Asansol Engineering College - Wikipedia">
            <a:extLst>
              <a:ext uri="{FF2B5EF4-FFF2-40B4-BE49-F238E27FC236}">
                <a16:creationId xmlns:a16="http://schemas.microsoft.com/office/drawing/2014/main" id="{4D9416A3-4F8A-5ABF-DA11-D19B6E37AD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7867" y="6239074"/>
            <a:ext cx="871345" cy="98909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Asansol Engineering College - Wikipedia">
            <a:extLst>
              <a:ext uri="{FF2B5EF4-FFF2-40B4-BE49-F238E27FC236}">
                <a16:creationId xmlns:a16="http://schemas.microsoft.com/office/drawing/2014/main" id="{BA60903C-FDB8-5472-A637-5BAD12B7E1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29049" y="6239074"/>
            <a:ext cx="871345" cy="989094"/>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069660F1-CF9F-401F-7183-2D2E92145FD6}"/>
              </a:ext>
            </a:extLst>
          </p:cNvPr>
          <p:cNvSpPr txBox="1"/>
          <p:nvPr/>
        </p:nvSpPr>
        <p:spPr>
          <a:xfrm>
            <a:off x="5920318" y="2930376"/>
            <a:ext cx="1389228" cy="338554"/>
          </a:xfrm>
          <a:prstGeom prst="rect">
            <a:avLst/>
          </a:prstGeom>
          <a:noFill/>
        </p:spPr>
        <p:txBody>
          <a:bodyPr wrap="square" rtlCol="0">
            <a:spAutoFit/>
          </a:bodyPr>
          <a:lstStyle/>
          <a:p>
            <a:r>
              <a:rPr lang="en-IN" sz="1600" b="1" dirty="0">
                <a:solidFill>
                  <a:schemeClr val="bg1"/>
                </a:solidFill>
                <a:latin typeface="Montserrat" panose="00000500000000000000" pitchFamily="2" charset="0"/>
              </a:rPr>
              <a:t>GROUP 14</a:t>
            </a:r>
          </a:p>
        </p:txBody>
      </p:sp>
    </p:spTree>
    <p:extLst>
      <p:ext uri="{BB962C8B-B14F-4D97-AF65-F5344CB8AC3E}">
        <p14:creationId xmlns:p14="http://schemas.microsoft.com/office/powerpoint/2010/main" val="146805854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a:p>
        </p:txBody>
      </p:sp>
      <p:sp>
        <p:nvSpPr>
          <p:cNvPr id="4" name="Text 1"/>
          <p:cNvSpPr/>
          <p:nvPr/>
        </p:nvSpPr>
        <p:spPr>
          <a:xfrm>
            <a:off x="2037993" y="1780818"/>
            <a:ext cx="847344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Model Training and Evaluation</a:t>
            </a:r>
            <a:endParaRPr lang="en-US" sz="4374" dirty="0"/>
          </a:p>
        </p:txBody>
      </p:sp>
      <p:sp>
        <p:nvSpPr>
          <p:cNvPr id="5" name="Shape 2"/>
          <p:cNvSpPr/>
          <p:nvPr/>
        </p:nvSpPr>
        <p:spPr>
          <a:xfrm>
            <a:off x="2037993" y="2919532"/>
            <a:ext cx="3370064" cy="3529132"/>
          </a:xfrm>
          <a:prstGeom prst="roundRect">
            <a:avLst>
              <a:gd name="adj" fmla="val 2967"/>
            </a:avLst>
          </a:prstGeom>
          <a:solidFill>
            <a:srgbClr val="3C136D"/>
          </a:solidFill>
          <a:ln w="13811">
            <a:solidFill>
              <a:srgbClr val="481782"/>
            </a:solidFill>
            <a:prstDash val="solid"/>
          </a:ln>
        </p:spPr>
        <p:txBody>
          <a:bodyPr/>
          <a:lstStyle/>
          <a:p>
            <a:endParaRPr lang="en-IN"/>
          </a:p>
        </p:txBody>
      </p:sp>
      <p:sp>
        <p:nvSpPr>
          <p:cNvPr id="6" name="Text 3"/>
          <p:cNvSpPr/>
          <p:nvPr/>
        </p:nvSpPr>
        <p:spPr>
          <a:xfrm>
            <a:off x="2273975" y="3155513"/>
            <a:ext cx="222194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Split Data</a:t>
            </a:r>
            <a:endParaRPr lang="en-US" sz="2187" dirty="0"/>
          </a:p>
        </p:txBody>
      </p:sp>
      <p:sp>
        <p:nvSpPr>
          <p:cNvPr id="7" name="Text 4"/>
          <p:cNvSpPr/>
          <p:nvPr/>
        </p:nvSpPr>
        <p:spPr>
          <a:xfrm>
            <a:off x="2273975" y="3724870"/>
            <a:ext cx="2898100" cy="2487811"/>
          </a:xfrm>
          <a:prstGeom prst="rect">
            <a:avLst/>
          </a:prstGeom>
          <a:noFill/>
          <a:ln/>
        </p:spPr>
        <p:txBody>
          <a:bodyPr wrap="square" rtlCol="0" anchor="t"/>
          <a:lstStyle/>
          <a:p>
            <a:pPr marL="0" indent="0">
              <a:lnSpc>
                <a:spcPts val="2799"/>
              </a:lnSpc>
              <a:buNone/>
            </a:pPr>
            <a:r>
              <a:rPr lang="en-US" sz="1600" dirty="0">
                <a:solidFill>
                  <a:srgbClr val="DCD7E5"/>
                </a:solidFill>
                <a:latin typeface="Heebo" pitchFamily="34" charset="0"/>
                <a:ea typeface="Heebo" pitchFamily="34" charset="-122"/>
                <a:cs typeface="Heebo" pitchFamily="34" charset="-120"/>
              </a:rPr>
              <a:t>Training, Testing, and Validation sets are splitting data. Logistic Regression algorithm is trained and validated by the training set and performance is assessed by the testing </a:t>
            </a:r>
            <a:r>
              <a:rPr lang="en-US" sz="1750" dirty="0">
                <a:solidFill>
                  <a:srgbClr val="DCD7E5"/>
                </a:solidFill>
                <a:latin typeface="Heebo" pitchFamily="34" charset="0"/>
                <a:ea typeface="Heebo" pitchFamily="34" charset="-122"/>
                <a:cs typeface="Heebo" pitchFamily="34" charset="-120"/>
              </a:rPr>
              <a:t>set.</a:t>
            </a:r>
            <a:endParaRPr lang="en-US" sz="1750" dirty="0"/>
          </a:p>
        </p:txBody>
      </p:sp>
      <p:sp>
        <p:nvSpPr>
          <p:cNvPr id="8" name="Shape 5"/>
          <p:cNvSpPr/>
          <p:nvPr/>
        </p:nvSpPr>
        <p:spPr>
          <a:xfrm>
            <a:off x="5630228" y="2919532"/>
            <a:ext cx="3370064" cy="3529132"/>
          </a:xfrm>
          <a:prstGeom prst="roundRect">
            <a:avLst>
              <a:gd name="adj" fmla="val 2967"/>
            </a:avLst>
          </a:prstGeom>
          <a:solidFill>
            <a:srgbClr val="3C136D"/>
          </a:solidFill>
          <a:ln w="13811">
            <a:solidFill>
              <a:srgbClr val="481782"/>
            </a:solidFill>
            <a:prstDash val="solid"/>
          </a:ln>
        </p:spPr>
        <p:txBody>
          <a:bodyPr/>
          <a:lstStyle/>
          <a:p>
            <a:endParaRPr lang="en-IN"/>
          </a:p>
        </p:txBody>
      </p:sp>
      <p:sp>
        <p:nvSpPr>
          <p:cNvPr id="9" name="Text 6"/>
          <p:cNvSpPr/>
          <p:nvPr/>
        </p:nvSpPr>
        <p:spPr>
          <a:xfrm>
            <a:off x="5866209" y="3155513"/>
            <a:ext cx="2430780"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Model Evaluation</a:t>
            </a:r>
            <a:endParaRPr lang="en-US" sz="2187" dirty="0"/>
          </a:p>
        </p:txBody>
      </p:sp>
      <p:sp>
        <p:nvSpPr>
          <p:cNvPr id="10" name="Text 7"/>
          <p:cNvSpPr/>
          <p:nvPr/>
        </p:nvSpPr>
        <p:spPr>
          <a:xfrm>
            <a:off x="5866209" y="3724870"/>
            <a:ext cx="2898100" cy="1777008"/>
          </a:xfrm>
          <a:prstGeom prst="rect">
            <a:avLst/>
          </a:prstGeom>
          <a:noFill/>
          <a:ln/>
        </p:spPr>
        <p:txBody>
          <a:bodyPr wrap="square" rtlCol="0" anchor="t"/>
          <a:lstStyle/>
          <a:p>
            <a:pPr marL="0" indent="0">
              <a:lnSpc>
                <a:spcPts val="2799"/>
              </a:lnSpc>
              <a:buNone/>
            </a:pPr>
            <a:r>
              <a:rPr lang="en-US" sz="1600" dirty="0">
                <a:solidFill>
                  <a:srgbClr val="DCD7E5"/>
                </a:solidFill>
                <a:latin typeface="Heebo" pitchFamily="34" charset="0"/>
                <a:ea typeface="Heebo" pitchFamily="34" charset="-122"/>
                <a:cs typeface="Heebo" pitchFamily="34" charset="-120"/>
              </a:rPr>
              <a:t>Evaluation of the model is based on the accuracy of prediction with cross validating to make the model generalize better.</a:t>
            </a:r>
            <a:endParaRPr lang="en-US" sz="1600" dirty="0"/>
          </a:p>
        </p:txBody>
      </p:sp>
      <p:sp>
        <p:nvSpPr>
          <p:cNvPr id="11" name="Shape 8"/>
          <p:cNvSpPr/>
          <p:nvPr/>
        </p:nvSpPr>
        <p:spPr>
          <a:xfrm>
            <a:off x="9222462" y="2919532"/>
            <a:ext cx="3370064" cy="3529132"/>
          </a:xfrm>
          <a:prstGeom prst="roundRect">
            <a:avLst>
              <a:gd name="adj" fmla="val 2967"/>
            </a:avLst>
          </a:prstGeom>
          <a:solidFill>
            <a:srgbClr val="3C136D"/>
          </a:solidFill>
          <a:ln w="13811">
            <a:solidFill>
              <a:srgbClr val="481782"/>
            </a:solidFill>
            <a:prstDash val="solid"/>
          </a:ln>
        </p:spPr>
        <p:txBody>
          <a:bodyPr/>
          <a:lstStyle/>
          <a:p>
            <a:endParaRPr lang="en-IN"/>
          </a:p>
        </p:txBody>
      </p:sp>
      <p:sp>
        <p:nvSpPr>
          <p:cNvPr id="12" name="Text 9"/>
          <p:cNvSpPr/>
          <p:nvPr/>
        </p:nvSpPr>
        <p:spPr>
          <a:xfrm>
            <a:off x="9458444" y="3155513"/>
            <a:ext cx="2898100" cy="694373"/>
          </a:xfrm>
          <a:prstGeom prst="rect">
            <a:avLst/>
          </a:prstGeom>
          <a:noFill/>
          <a:ln/>
        </p:spPr>
        <p:txBody>
          <a:bodyPr wrap="squar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Performance Insights</a:t>
            </a:r>
            <a:endParaRPr lang="en-US" sz="2187" dirty="0"/>
          </a:p>
        </p:txBody>
      </p:sp>
      <p:sp>
        <p:nvSpPr>
          <p:cNvPr id="13" name="Text 10"/>
          <p:cNvSpPr/>
          <p:nvPr/>
        </p:nvSpPr>
        <p:spPr>
          <a:xfrm>
            <a:off x="9458444" y="4072057"/>
            <a:ext cx="2898100" cy="1777008"/>
          </a:xfrm>
          <a:prstGeom prst="rect">
            <a:avLst/>
          </a:prstGeom>
          <a:noFill/>
          <a:ln/>
        </p:spPr>
        <p:txBody>
          <a:bodyPr wrap="square" rtlCol="0" anchor="t"/>
          <a:lstStyle/>
          <a:p>
            <a:pPr marL="0" indent="0">
              <a:lnSpc>
                <a:spcPts val="2799"/>
              </a:lnSpc>
              <a:buNone/>
            </a:pPr>
            <a:r>
              <a:rPr lang="en-US" sz="1600" dirty="0">
                <a:solidFill>
                  <a:srgbClr val="DCD7E5"/>
                </a:solidFill>
                <a:latin typeface="Heebo" pitchFamily="34" charset="0"/>
                <a:ea typeface="Heebo" pitchFamily="34" charset="-122"/>
                <a:cs typeface="Heebo" pitchFamily="34" charset="-120"/>
              </a:rPr>
              <a:t>In-depth analysis of the prediction performance provides insights into what team should change regarding the game strategy.</a:t>
            </a:r>
            <a:endParaRPr lang="en-US" sz="1600" dirty="0"/>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1430">
            <a:solidFill>
              <a:srgbClr val="FFFFFF">
                <a:alpha val="16000"/>
              </a:srgbClr>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793337" y="789265"/>
            <a:ext cx="8176260" cy="572333"/>
          </a:xfrm>
          <a:prstGeom prst="rect">
            <a:avLst/>
          </a:prstGeom>
          <a:noFill/>
          <a:ln/>
        </p:spPr>
        <p:txBody>
          <a:bodyPr wrap="none" rtlCol="0" anchor="t"/>
          <a:lstStyle/>
          <a:p>
            <a:pPr marL="0" indent="0">
              <a:lnSpc>
                <a:spcPts val="4508"/>
              </a:lnSpc>
              <a:buNone/>
            </a:pPr>
            <a:r>
              <a:rPr lang="en-US" sz="3606" dirty="0">
                <a:solidFill>
                  <a:srgbClr val="F2F0F4"/>
                </a:solidFill>
                <a:latin typeface="Montserrat" pitchFamily="34" charset="0"/>
                <a:ea typeface="Montserrat" pitchFamily="34" charset="-122"/>
                <a:cs typeface="Montserrat" pitchFamily="34" charset="-120"/>
              </a:rPr>
              <a:t>IPL Win/Loss Prediction Application</a:t>
            </a:r>
            <a:endParaRPr lang="en-US" sz="3606" dirty="0"/>
          </a:p>
        </p:txBody>
      </p:sp>
      <p:sp>
        <p:nvSpPr>
          <p:cNvPr id="6" name="Shape 2"/>
          <p:cNvSpPr/>
          <p:nvPr/>
        </p:nvSpPr>
        <p:spPr>
          <a:xfrm>
            <a:off x="5049798" y="1636276"/>
            <a:ext cx="36552" cy="5803940"/>
          </a:xfrm>
          <a:prstGeom prst="rect">
            <a:avLst/>
          </a:prstGeom>
          <a:solidFill>
            <a:srgbClr val="481782"/>
          </a:solidFill>
          <a:ln/>
        </p:spPr>
        <p:txBody>
          <a:bodyPr/>
          <a:lstStyle/>
          <a:p>
            <a:endParaRPr lang="en-IN"/>
          </a:p>
        </p:txBody>
      </p:sp>
      <p:sp>
        <p:nvSpPr>
          <p:cNvPr id="7" name="Shape 3"/>
          <p:cNvSpPr/>
          <p:nvPr/>
        </p:nvSpPr>
        <p:spPr>
          <a:xfrm>
            <a:off x="5274052" y="1967091"/>
            <a:ext cx="641152" cy="36552"/>
          </a:xfrm>
          <a:prstGeom prst="rect">
            <a:avLst/>
          </a:prstGeom>
          <a:solidFill>
            <a:srgbClr val="481782"/>
          </a:solidFill>
          <a:ln/>
        </p:spPr>
        <p:txBody>
          <a:bodyPr/>
          <a:lstStyle/>
          <a:p>
            <a:endParaRPr lang="en-IN"/>
          </a:p>
        </p:txBody>
      </p:sp>
      <p:sp>
        <p:nvSpPr>
          <p:cNvPr id="8" name="Shape 4"/>
          <p:cNvSpPr/>
          <p:nvPr/>
        </p:nvSpPr>
        <p:spPr>
          <a:xfrm>
            <a:off x="4861977" y="1779389"/>
            <a:ext cx="412075" cy="412075"/>
          </a:xfrm>
          <a:prstGeom prst="roundRect">
            <a:avLst>
              <a:gd name="adj" fmla="val 20005"/>
            </a:avLst>
          </a:prstGeom>
          <a:solidFill>
            <a:srgbClr val="3C136D"/>
          </a:solidFill>
          <a:ln w="11430">
            <a:solidFill>
              <a:srgbClr val="481782"/>
            </a:solidFill>
            <a:prstDash val="solid"/>
          </a:ln>
        </p:spPr>
        <p:txBody>
          <a:bodyPr/>
          <a:lstStyle/>
          <a:p>
            <a:endParaRPr lang="en-IN"/>
          </a:p>
        </p:txBody>
      </p:sp>
      <p:sp>
        <p:nvSpPr>
          <p:cNvPr id="9" name="Text 5"/>
          <p:cNvSpPr/>
          <p:nvPr/>
        </p:nvSpPr>
        <p:spPr>
          <a:xfrm>
            <a:off x="5018425" y="1813679"/>
            <a:ext cx="99060" cy="343495"/>
          </a:xfrm>
          <a:prstGeom prst="rect">
            <a:avLst/>
          </a:prstGeom>
          <a:noFill/>
          <a:ln/>
        </p:spPr>
        <p:txBody>
          <a:bodyPr wrap="none" rtlCol="0" anchor="t"/>
          <a:lstStyle/>
          <a:p>
            <a:pPr marL="0" indent="0" algn="ctr">
              <a:lnSpc>
                <a:spcPts val="2705"/>
              </a:lnSpc>
              <a:buNone/>
            </a:pPr>
            <a:r>
              <a:rPr lang="en-US" sz="2164" dirty="0">
                <a:solidFill>
                  <a:srgbClr val="DCD7E5"/>
                </a:solidFill>
                <a:latin typeface="Montserrat" pitchFamily="34" charset="0"/>
                <a:ea typeface="Montserrat" pitchFamily="34" charset="-122"/>
                <a:cs typeface="Montserrat" pitchFamily="34" charset="-120"/>
              </a:rPr>
              <a:t>1</a:t>
            </a:r>
            <a:endParaRPr lang="en-US" sz="2164" dirty="0"/>
          </a:p>
        </p:txBody>
      </p:sp>
      <p:sp>
        <p:nvSpPr>
          <p:cNvPr id="10" name="Text 6"/>
          <p:cNvSpPr/>
          <p:nvPr/>
        </p:nvSpPr>
        <p:spPr>
          <a:xfrm>
            <a:off x="6075521" y="1819394"/>
            <a:ext cx="1831777" cy="286107"/>
          </a:xfrm>
          <a:prstGeom prst="rect">
            <a:avLst/>
          </a:prstGeom>
          <a:noFill/>
          <a:ln/>
        </p:spPr>
        <p:txBody>
          <a:bodyPr wrap="none" rtlCol="0" anchor="t"/>
          <a:lstStyle/>
          <a:p>
            <a:pPr marL="0" indent="0" algn="l">
              <a:lnSpc>
                <a:spcPts val="2254"/>
              </a:lnSpc>
              <a:buNone/>
            </a:pPr>
            <a:r>
              <a:rPr lang="en-US" sz="1803" dirty="0">
                <a:solidFill>
                  <a:srgbClr val="DCD7E5"/>
                </a:solidFill>
                <a:latin typeface="Montserrat" pitchFamily="34" charset="0"/>
                <a:ea typeface="Montserrat" pitchFamily="34" charset="-122"/>
                <a:cs typeface="Montserrat" pitchFamily="34" charset="-120"/>
              </a:rPr>
              <a:t>Use Cases</a:t>
            </a:r>
            <a:endParaRPr lang="en-US" sz="1803" dirty="0"/>
          </a:p>
        </p:txBody>
      </p:sp>
      <p:sp>
        <p:nvSpPr>
          <p:cNvPr id="11" name="Text 7"/>
          <p:cNvSpPr/>
          <p:nvPr/>
        </p:nvSpPr>
        <p:spPr>
          <a:xfrm>
            <a:off x="6075521" y="2288619"/>
            <a:ext cx="7419142" cy="879396"/>
          </a:xfrm>
          <a:prstGeom prst="rect">
            <a:avLst/>
          </a:prstGeom>
          <a:noFill/>
          <a:ln/>
        </p:spPr>
        <p:txBody>
          <a:bodyPr wrap="square" rtlCol="0" anchor="t"/>
          <a:lstStyle/>
          <a:p>
            <a:pPr marL="0" indent="0" algn="l">
              <a:lnSpc>
                <a:spcPts val="2308"/>
              </a:lnSpc>
              <a:buNone/>
            </a:pPr>
            <a:r>
              <a:rPr lang="en-US" sz="1442" dirty="0">
                <a:solidFill>
                  <a:srgbClr val="DCD7E5"/>
                </a:solidFill>
                <a:latin typeface="Heebo" pitchFamily="34" charset="0"/>
                <a:ea typeface="Heebo" pitchFamily="34" charset="-122"/>
                <a:cs typeface="Heebo" pitchFamily="34" charset="-120"/>
              </a:rPr>
              <a:t>The application could help bookmakers, Fantasy game applications, news channels to make their own predictions and in forecasting game analysis, improve user-engagement, and increase the chances of viewership.</a:t>
            </a:r>
            <a:endParaRPr lang="en-US" sz="1442" dirty="0"/>
          </a:p>
        </p:txBody>
      </p:sp>
      <p:sp>
        <p:nvSpPr>
          <p:cNvPr id="12" name="Shape 8"/>
          <p:cNvSpPr/>
          <p:nvPr/>
        </p:nvSpPr>
        <p:spPr>
          <a:xfrm>
            <a:off x="5274052" y="3865066"/>
            <a:ext cx="641152" cy="36552"/>
          </a:xfrm>
          <a:prstGeom prst="rect">
            <a:avLst/>
          </a:prstGeom>
          <a:solidFill>
            <a:srgbClr val="481782"/>
          </a:solidFill>
          <a:ln/>
        </p:spPr>
        <p:txBody>
          <a:bodyPr/>
          <a:lstStyle/>
          <a:p>
            <a:endParaRPr lang="en-IN"/>
          </a:p>
        </p:txBody>
      </p:sp>
      <p:sp>
        <p:nvSpPr>
          <p:cNvPr id="13" name="Shape 9"/>
          <p:cNvSpPr/>
          <p:nvPr/>
        </p:nvSpPr>
        <p:spPr>
          <a:xfrm>
            <a:off x="4861977" y="3677364"/>
            <a:ext cx="412075" cy="412075"/>
          </a:xfrm>
          <a:prstGeom prst="roundRect">
            <a:avLst>
              <a:gd name="adj" fmla="val 20005"/>
            </a:avLst>
          </a:prstGeom>
          <a:solidFill>
            <a:srgbClr val="3C136D"/>
          </a:solidFill>
          <a:ln w="11430">
            <a:solidFill>
              <a:srgbClr val="481782"/>
            </a:solidFill>
            <a:prstDash val="solid"/>
          </a:ln>
        </p:spPr>
        <p:txBody>
          <a:bodyPr/>
          <a:lstStyle/>
          <a:p>
            <a:endParaRPr lang="en-IN"/>
          </a:p>
        </p:txBody>
      </p:sp>
      <p:sp>
        <p:nvSpPr>
          <p:cNvPr id="14" name="Text 10"/>
          <p:cNvSpPr/>
          <p:nvPr/>
        </p:nvSpPr>
        <p:spPr>
          <a:xfrm>
            <a:off x="4991755" y="3711654"/>
            <a:ext cx="152400" cy="343495"/>
          </a:xfrm>
          <a:prstGeom prst="rect">
            <a:avLst/>
          </a:prstGeom>
          <a:noFill/>
          <a:ln/>
        </p:spPr>
        <p:txBody>
          <a:bodyPr wrap="none" rtlCol="0" anchor="t"/>
          <a:lstStyle/>
          <a:p>
            <a:pPr marL="0" indent="0" algn="ctr">
              <a:lnSpc>
                <a:spcPts val="2705"/>
              </a:lnSpc>
              <a:buNone/>
            </a:pPr>
            <a:r>
              <a:rPr lang="en-US" sz="2164" dirty="0">
                <a:solidFill>
                  <a:srgbClr val="DCD7E5"/>
                </a:solidFill>
                <a:latin typeface="Montserrat" pitchFamily="34" charset="0"/>
                <a:ea typeface="Montserrat" pitchFamily="34" charset="-122"/>
                <a:cs typeface="Montserrat" pitchFamily="34" charset="-120"/>
              </a:rPr>
              <a:t>2</a:t>
            </a:r>
            <a:endParaRPr lang="en-US" sz="2164" dirty="0"/>
          </a:p>
        </p:txBody>
      </p:sp>
      <p:sp>
        <p:nvSpPr>
          <p:cNvPr id="15" name="Text 11"/>
          <p:cNvSpPr/>
          <p:nvPr/>
        </p:nvSpPr>
        <p:spPr>
          <a:xfrm>
            <a:off x="6075521" y="3717369"/>
            <a:ext cx="1831777" cy="286107"/>
          </a:xfrm>
          <a:prstGeom prst="rect">
            <a:avLst/>
          </a:prstGeom>
          <a:noFill/>
          <a:ln/>
        </p:spPr>
        <p:txBody>
          <a:bodyPr wrap="none" rtlCol="0" anchor="t"/>
          <a:lstStyle/>
          <a:p>
            <a:pPr marL="0" indent="0" algn="l">
              <a:lnSpc>
                <a:spcPts val="2254"/>
              </a:lnSpc>
              <a:buNone/>
            </a:pPr>
            <a:r>
              <a:rPr lang="en-US" sz="1803" dirty="0">
                <a:solidFill>
                  <a:srgbClr val="DCD7E5"/>
                </a:solidFill>
                <a:latin typeface="Montserrat" pitchFamily="34" charset="0"/>
                <a:ea typeface="Montserrat" pitchFamily="34" charset="-122"/>
                <a:cs typeface="Montserrat" pitchFamily="34" charset="-120"/>
              </a:rPr>
              <a:t>Advantages</a:t>
            </a:r>
            <a:endParaRPr lang="en-US" sz="1803" dirty="0"/>
          </a:p>
        </p:txBody>
      </p:sp>
      <p:sp>
        <p:nvSpPr>
          <p:cNvPr id="16" name="Text 12"/>
          <p:cNvSpPr/>
          <p:nvPr/>
        </p:nvSpPr>
        <p:spPr>
          <a:xfrm>
            <a:off x="6075521" y="4186595"/>
            <a:ext cx="7419142" cy="1172528"/>
          </a:xfrm>
          <a:prstGeom prst="rect">
            <a:avLst/>
          </a:prstGeom>
          <a:noFill/>
          <a:ln/>
        </p:spPr>
        <p:txBody>
          <a:bodyPr wrap="square" rtlCol="0" anchor="t"/>
          <a:lstStyle/>
          <a:p>
            <a:pPr marL="0" indent="0" algn="l">
              <a:lnSpc>
                <a:spcPts val="2308"/>
              </a:lnSpc>
              <a:buNone/>
            </a:pPr>
            <a:r>
              <a:rPr lang="en-US" sz="1442" dirty="0">
                <a:solidFill>
                  <a:srgbClr val="DCD7E5"/>
                </a:solidFill>
                <a:latin typeface="Heebo" pitchFamily="34" charset="0"/>
                <a:ea typeface="Heebo" pitchFamily="34" charset="-122"/>
                <a:cs typeface="Heebo" pitchFamily="34" charset="-120"/>
              </a:rPr>
              <a:t>The predictions can help to identify the probability of occurrence of events that influence the match's win/loss outcomes to the highest possible level. This chance might help to turn the odds around and contribute to sports enthusiasts' financial gains through correct sports betting decisions.</a:t>
            </a:r>
            <a:endParaRPr lang="en-US" sz="1442" dirty="0"/>
          </a:p>
        </p:txBody>
      </p:sp>
      <p:sp>
        <p:nvSpPr>
          <p:cNvPr id="17" name="Shape 13"/>
          <p:cNvSpPr/>
          <p:nvPr/>
        </p:nvSpPr>
        <p:spPr>
          <a:xfrm>
            <a:off x="5274052" y="6056174"/>
            <a:ext cx="641152" cy="36552"/>
          </a:xfrm>
          <a:prstGeom prst="rect">
            <a:avLst/>
          </a:prstGeom>
          <a:solidFill>
            <a:srgbClr val="481782"/>
          </a:solidFill>
          <a:ln/>
        </p:spPr>
        <p:txBody>
          <a:bodyPr/>
          <a:lstStyle/>
          <a:p>
            <a:endParaRPr lang="en-IN"/>
          </a:p>
        </p:txBody>
      </p:sp>
      <p:sp>
        <p:nvSpPr>
          <p:cNvPr id="18" name="Shape 14"/>
          <p:cNvSpPr/>
          <p:nvPr/>
        </p:nvSpPr>
        <p:spPr>
          <a:xfrm>
            <a:off x="4861977" y="5868472"/>
            <a:ext cx="412075" cy="412075"/>
          </a:xfrm>
          <a:prstGeom prst="roundRect">
            <a:avLst>
              <a:gd name="adj" fmla="val 20005"/>
            </a:avLst>
          </a:prstGeom>
          <a:solidFill>
            <a:srgbClr val="3C136D"/>
          </a:solidFill>
          <a:ln w="11430">
            <a:solidFill>
              <a:srgbClr val="481782"/>
            </a:solidFill>
            <a:prstDash val="solid"/>
          </a:ln>
        </p:spPr>
        <p:txBody>
          <a:bodyPr/>
          <a:lstStyle/>
          <a:p>
            <a:endParaRPr lang="en-IN"/>
          </a:p>
        </p:txBody>
      </p:sp>
      <p:sp>
        <p:nvSpPr>
          <p:cNvPr id="19" name="Text 15"/>
          <p:cNvSpPr/>
          <p:nvPr/>
        </p:nvSpPr>
        <p:spPr>
          <a:xfrm>
            <a:off x="4991755" y="5902762"/>
            <a:ext cx="152400" cy="343495"/>
          </a:xfrm>
          <a:prstGeom prst="rect">
            <a:avLst/>
          </a:prstGeom>
          <a:noFill/>
          <a:ln/>
        </p:spPr>
        <p:txBody>
          <a:bodyPr wrap="none" rtlCol="0" anchor="t"/>
          <a:lstStyle/>
          <a:p>
            <a:pPr marL="0" indent="0" algn="ctr">
              <a:lnSpc>
                <a:spcPts val="2705"/>
              </a:lnSpc>
              <a:buNone/>
            </a:pPr>
            <a:r>
              <a:rPr lang="en-US" sz="2164" dirty="0">
                <a:solidFill>
                  <a:srgbClr val="DCD7E5"/>
                </a:solidFill>
                <a:latin typeface="Montserrat" pitchFamily="34" charset="0"/>
                <a:ea typeface="Montserrat" pitchFamily="34" charset="-122"/>
                <a:cs typeface="Montserrat" pitchFamily="34" charset="-120"/>
              </a:rPr>
              <a:t>3</a:t>
            </a:r>
            <a:endParaRPr lang="en-US" sz="2164" dirty="0"/>
          </a:p>
        </p:txBody>
      </p:sp>
      <p:sp>
        <p:nvSpPr>
          <p:cNvPr id="20" name="Text 16"/>
          <p:cNvSpPr/>
          <p:nvPr/>
        </p:nvSpPr>
        <p:spPr>
          <a:xfrm>
            <a:off x="6075521" y="5908477"/>
            <a:ext cx="1831777" cy="286107"/>
          </a:xfrm>
          <a:prstGeom prst="rect">
            <a:avLst/>
          </a:prstGeom>
          <a:noFill/>
          <a:ln/>
        </p:spPr>
        <p:txBody>
          <a:bodyPr wrap="none" rtlCol="0" anchor="t"/>
          <a:lstStyle/>
          <a:p>
            <a:pPr marL="0" indent="0" algn="l">
              <a:lnSpc>
                <a:spcPts val="2254"/>
              </a:lnSpc>
              <a:buNone/>
            </a:pPr>
            <a:r>
              <a:rPr lang="en-US" sz="1803" dirty="0">
                <a:solidFill>
                  <a:srgbClr val="DCD7E5"/>
                </a:solidFill>
                <a:latin typeface="Montserrat" pitchFamily="34" charset="0"/>
                <a:ea typeface="Montserrat" pitchFamily="34" charset="-122"/>
                <a:cs typeface="Montserrat" pitchFamily="34" charset="-120"/>
              </a:rPr>
              <a:t>Limitations</a:t>
            </a:r>
            <a:endParaRPr lang="en-US" sz="1803" dirty="0"/>
          </a:p>
        </p:txBody>
      </p:sp>
      <p:sp>
        <p:nvSpPr>
          <p:cNvPr id="21" name="Text 17"/>
          <p:cNvSpPr/>
          <p:nvPr/>
        </p:nvSpPr>
        <p:spPr>
          <a:xfrm>
            <a:off x="6075521" y="6377702"/>
            <a:ext cx="7419142" cy="879396"/>
          </a:xfrm>
          <a:prstGeom prst="rect">
            <a:avLst/>
          </a:prstGeom>
          <a:noFill/>
          <a:ln/>
        </p:spPr>
        <p:txBody>
          <a:bodyPr wrap="square" rtlCol="0" anchor="t"/>
          <a:lstStyle/>
          <a:p>
            <a:pPr marL="0" indent="0" algn="l">
              <a:lnSpc>
                <a:spcPts val="2308"/>
              </a:lnSpc>
              <a:buNone/>
            </a:pPr>
            <a:r>
              <a:rPr lang="en-US" sz="1442" dirty="0">
                <a:solidFill>
                  <a:srgbClr val="DCD7E5"/>
                </a:solidFill>
                <a:latin typeface="Heebo" pitchFamily="34" charset="0"/>
                <a:ea typeface="Heebo" pitchFamily="34" charset="-122"/>
                <a:cs typeface="Heebo" pitchFamily="34" charset="-120"/>
              </a:rPr>
              <a:t>One of the biggest limitations of using machine learning-based IPL win/loss prediction is the lack of interpretability of the model. It means that it might get difficult to assess whether the predictions generated are biased and fair.</a:t>
            </a:r>
            <a:endParaRPr lang="en-US" sz="1442" dirty="0"/>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037993" y="4278868"/>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Conclusion</a:t>
            </a:r>
            <a:endParaRPr lang="en-US" sz="4374" dirty="0"/>
          </a:p>
        </p:txBody>
      </p:sp>
      <p:sp>
        <p:nvSpPr>
          <p:cNvPr id="6" name="Text 2"/>
          <p:cNvSpPr/>
          <p:nvPr/>
        </p:nvSpPr>
        <p:spPr>
          <a:xfrm>
            <a:off x="2037993" y="5306497"/>
            <a:ext cx="10554414"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Machine learning has proved to be an efficient method to predict IPL win/loss outcomes with high accuracy. The popularity of IPL is increasing each year, and this data analysis technique will make it easier to predict the winning teams. In the future, advancements in machine learning and data analytics will make IPL predictions even more precise and interesting.</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14" name="Text 1">
            <a:extLst>
              <a:ext uri="{FF2B5EF4-FFF2-40B4-BE49-F238E27FC236}">
                <a16:creationId xmlns:a16="http://schemas.microsoft.com/office/drawing/2014/main" id="{5521B157-46B8-04E2-C705-16D3D7EFEF14}"/>
              </a:ext>
            </a:extLst>
          </p:cNvPr>
          <p:cNvSpPr/>
          <p:nvPr/>
        </p:nvSpPr>
        <p:spPr>
          <a:xfrm>
            <a:off x="2956560" y="503098"/>
            <a:ext cx="8717280" cy="572333"/>
          </a:xfrm>
          <a:prstGeom prst="rect">
            <a:avLst/>
          </a:prstGeom>
          <a:noFill/>
          <a:ln/>
        </p:spPr>
        <p:txBody>
          <a:bodyPr wrap="none" rtlCol="0" anchor="t"/>
          <a:lstStyle/>
          <a:p>
            <a:pPr marL="0" indent="0" algn="ctr">
              <a:lnSpc>
                <a:spcPts val="4508"/>
              </a:lnSpc>
              <a:buNone/>
            </a:pPr>
            <a:endParaRPr lang="en-US" sz="3606" dirty="0"/>
          </a:p>
        </p:txBody>
      </p:sp>
      <p:pic>
        <p:nvPicPr>
          <p:cNvPr id="15" name="2024-04-10 12-21-11">
            <a:hlinkClick r:id="" action="ppaction://media"/>
            <a:extLst>
              <a:ext uri="{FF2B5EF4-FFF2-40B4-BE49-F238E27FC236}">
                <a16:creationId xmlns:a16="http://schemas.microsoft.com/office/drawing/2014/main" id="{2FB14799-2D16-D127-53E1-1D233A32303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144058" y="638175"/>
            <a:ext cx="12361333" cy="6953250"/>
          </a:xfrm>
          <a:prstGeom prst="rect">
            <a:avLst/>
          </a:prstGeom>
        </p:spPr>
      </p:pic>
    </p:spTree>
    <p:extLst>
      <p:ext uri="{BB962C8B-B14F-4D97-AF65-F5344CB8AC3E}">
        <p14:creationId xmlns:p14="http://schemas.microsoft.com/office/powerpoint/2010/main" val="177248213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122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912F1366-DBCD-D359-64EF-F6EAFB2B33D4}"/>
              </a:ext>
            </a:extLst>
          </p:cNvPr>
          <p:cNvPicPr>
            <a:picLocks noChangeAspect="1"/>
          </p:cNvPicPr>
          <p:nvPr/>
        </p:nvPicPr>
        <p:blipFill>
          <a:blip r:embed="rId2"/>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666CFFEF-8B7C-6652-04CA-87CF3EFBC310}"/>
              </a:ext>
            </a:extLst>
          </p:cNvPr>
          <p:cNvSpPr/>
          <p:nvPr/>
        </p:nvSpPr>
        <p:spPr>
          <a:xfrm>
            <a:off x="0" y="-38100"/>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dirty="0"/>
          </a:p>
        </p:txBody>
      </p:sp>
      <p:pic>
        <p:nvPicPr>
          <p:cNvPr id="6" name="Graphic 5">
            <a:extLst>
              <a:ext uri="{FF2B5EF4-FFF2-40B4-BE49-F238E27FC236}">
                <a16:creationId xmlns:a16="http://schemas.microsoft.com/office/drawing/2014/main" id="{493F349E-8CE9-568B-E36A-326B76DAAD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00400" y="19050"/>
            <a:ext cx="8210550" cy="8210550"/>
          </a:xfrm>
          <a:prstGeom prst="rect">
            <a:avLst/>
          </a:prstGeom>
        </p:spPr>
      </p:pic>
    </p:spTree>
    <p:extLst>
      <p:ext uri="{BB962C8B-B14F-4D97-AF65-F5344CB8AC3E}">
        <p14:creationId xmlns:p14="http://schemas.microsoft.com/office/powerpoint/2010/main" val="408381007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1151"/>
            <a:ext cx="14630400" cy="8229600"/>
          </a:xfrm>
          <a:prstGeom prst="rect">
            <a:avLst/>
          </a:prstGeom>
          <a:solidFill>
            <a:srgbClr val="0D0A2C">
              <a:alpha val="75000"/>
            </a:srgbClr>
          </a:solidFill>
          <a:ln w="13811">
            <a:solidFill>
              <a:srgbClr val="FFFFFF">
                <a:alpha val="16000"/>
              </a:srgbClr>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312783"/>
            <a:ext cx="7477601" cy="2499598"/>
          </a:xfrm>
          <a:prstGeom prst="rect">
            <a:avLst/>
          </a:prstGeom>
          <a:noFill/>
          <a:ln/>
        </p:spPr>
        <p:txBody>
          <a:bodyPr wrap="square" rtlCol="0" anchor="t"/>
          <a:lstStyle/>
          <a:p>
            <a:pPr marL="0" indent="0">
              <a:lnSpc>
                <a:spcPts val="6561"/>
              </a:lnSpc>
              <a:buNone/>
            </a:pPr>
            <a:r>
              <a:rPr lang="en-US" sz="5249" dirty="0">
                <a:solidFill>
                  <a:srgbClr val="F2F0F4"/>
                </a:solidFill>
                <a:latin typeface="Montserrat" pitchFamily="34" charset="0"/>
                <a:ea typeface="Montserrat" pitchFamily="34" charset="-122"/>
                <a:cs typeface="Montserrat" pitchFamily="34" charset="-120"/>
              </a:rPr>
              <a:t>IPL Win/Loss Prediction using Machine Learning</a:t>
            </a:r>
            <a:endParaRPr lang="en-US" sz="5249" dirty="0"/>
          </a:p>
        </p:txBody>
      </p:sp>
      <p:sp>
        <p:nvSpPr>
          <p:cNvPr id="6" name="Text 2"/>
          <p:cNvSpPr/>
          <p:nvPr/>
        </p:nvSpPr>
        <p:spPr>
          <a:xfrm>
            <a:off x="6319599" y="4145637"/>
            <a:ext cx="7477601"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Cricket is not just a game, it's a religion. In India, and around the world, people love to watch the Indian Premier League (IPL). IPL is a professional Twenty20 cricket league famous for its thrilling matches and nail-biting finishes. The importance of win/loss prediction in IPL has been growing over the years, and machine learning can help predict these outcomes with incredible accuracy.</a:t>
            </a:r>
            <a:endParaRPr lang="en-US" sz="1750" dirty="0"/>
          </a:p>
        </p:txBody>
      </p:sp>
      <p:sp>
        <p:nvSpPr>
          <p:cNvPr id="7" name="Shape 3"/>
          <p:cNvSpPr/>
          <p:nvPr/>
        </p:nvSpPr>
        <p:spPr>
          <a:xfrm>
            <a:off x="6319599" y="6544628"/>
            <a:ext cx="355402" cy="355402"/>
          </a:xfrm>
          <a:prstGeom prst="roundRect">
            <a:avLst>
              <a:gd name="adj" fmla="val 25726039"/>
            </a:avLst>
          </a:prstGeom>
          <a:noFill/>
          <a:ln w="7620">
            <a:solidFill>
              <a:srgbClr val="FFFFFF"/>
            </a:solidFill>
            <a:prstDash val="solid"/>
          </a:ln>
        </p:spPr>
        <p:txBody>
          <a:bodyPr/>
          <a:lstStyle/>
          <a:p>
            <a:endParaRPr lang="en-IN"/>
          </a:p>
        </p:txBody>
      </p:sp>
      <p:sp>
        <p:nvSpPr>
          <p:cNvPr id="9" name="Text 4"/>
          <p:cNvSpPr/>
          <p:nvPr/>
        </p:nvSpPr>
        <p:spPr>
          <a:xfrm>
            <a:off x="6786086" y="6527959"/>
            <a:ext cx="2781300"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73333"/>
          </a:xfrm>
          <a:prstGeom prst="rect">
            <a:avLst/>
          </a:prstGeom>
          <a:solidFill>
            <a:srgbClr val="0D0A2C">
              <a:alpha val="75000"/>
            </a:srgbClr>
          </a:solidFill>
          <a:ln w="13335">
            <a:solidFill>
              <a:srgbClr val="FFFFFF">
                <a:alpha val="16000"/>
              </a:srgbClr>
            </a:solidFill>
            <a:prstDash val="solid"/>
          </a:ln>
        </p:spPr>
        <p:txBody>
          <a:bodyPr/>
          <a:lstStyle/>
          <a:p>
            <a:endParaRPr lang="en-IN"/>
          </a:p>
        </p:txBody>
      </p:sp>
      <p:sp>
        <p:nvSpPr>
          <p:cNvPr id="4" name="TextBox 3">
            <a:extLst>
              <a:ext uri="{FF2B5EF4-FFF2-40B4-BE49-F238E27FC236}">
                <a16:creationId xmlns:a16="http://schemas.microsoft.com/office/drawing/2014/main" id="{4E4EB01A-4EEC-C509-89CD-35CCB64AFE53}"/>
              </a:ext>
            </a:extLst>
          </p:cNvPr>
          <p:cNvSpPr txBox="1"/>
          <p:nvPr/>
        </p:nvSpPr>
        <p:spPr>
          <a:xfrm>
            <a:off x="2986086" y="1322785"/>
            <a:ext cx="8658225" cy="584775"/>
          </a:xfrm>
          <a:prstGeom prst="rect">
            <a:avLst/>
          </a:prstGeom>
          <a:noFill/>
        </p:spPr>
        <p:txBody>
          <a:bodyPr wrap="square" rtlCol="0">
            <a:spAutoFit/>
          </a:bodyPr>
          <a:lstStyle/>
          <a:p>
            <a:pPr algn="ctr"/>
            <a:r>
              <a:rPr lang="en-US" sz="3200" b="1" dirty="0">
                <a:solidFill>
                  <a:schemeClr val="bg1"/>
                </a:solidFill>
                <a:latin typeface="Montserrat" panose="00000500000000000000" pitchFamily="2" charset="0"/>
              </a:rPr>
              <a:t>Introduction</a:t>
            </a:r>
            <a:endParaRPr lang="en-IN" sz="3200" b="1" dirty="0">
              <a:solidFill>
                <a:schemeClr val="bg1"/>
              </a:solidFill>
              <a:latin typeface="Montserrat" panose="00000500000000000000" pitchFamily="2" charset="0"/>
            </a:endParaRPr>
          </a:p>
        </p:txBody>
      </p:sp>
      <p:sp>
        <p:nvSpPr>
          <p:cNvPr id="6" name="TextBox 5">
            <a:extLst>
              <a:ext uri="{FF2B5EF4-FFF2-40B4-BE49-F238E27FC236}">
                <a16:creationId xmlns:a16="http://schemas.microsoft.com/office/drawing/2014/main" id="{26BAF281-85A3-F0E4-C4F6-F190EABC4A3C}"/>
              </a:ext>
            </a:extLst>
          </p:cNvPr>
          <p:cNvSpPr txBox="1"/>
          <p:nvPr/>
        </p:nvSpPr>
        <p:spPr>
          <a:xfrm>
            <a:off x="709612" y="2251293"/>
            <a:ext cx="13211174" cy="4154984"/>
          </a:xfrm>
          <a:prstGeom prst="rect">
            <a:avLst/>
          </a:prstGeom>
          <a:noFill/>
        </p:spPr>
        <p:txBody>
          <a:bodyPr wrap="square" rtlCol="0">
            <a:spAutoFit/>
          </a:bodyPr>
          <a:lstStyle/>
          <a:p>
            <a:pPr algn="just"/>
            <a:r>
              <a:rPr lang="en-US" sz="2400" dirty="0">
                <a:solidFill>
                  <a:schemeClr val="bg1"/>
                </a:solidFill>
                <a:latin typeface="Heebo" pitchFamily="2" charset="-79"/>
                <a:cs typeface="Heebo" pitchFamily="2" charset="-79"/>
              </a:rPr>
              <a:t>This project focuses on using machine learning, specifically Logistic Regression, to predict the outcomes of IPL cricket matches. The goal is to enhance predictions of team scores and game results by analyzing historical data and various influencing factors like team performance, team statistics, runs left, wicket fallen, etc. The machine learning models, organized into a taxonomy including supervised learning and Logistic Regression, are trained on a dataset comprising team names, match venue, target, and match winner. The Logistic Regression algorithm, suitable for binary classification tasks, is employed to predict whether a team will win or lose a match. The process involves collecting historical IPL data, splitting it into training and test sets, training the model on the former, and evaluating its performance on the latter. Once trained, the Logistic Regression model can be used to predict match outcomes for future IPL matches by inputting relevant data and obtaining the probability of each team winning.</a:t>
            </a:r>
          </a:p>
        </p:txBody>
      </p:sp>
    </p:spTree>
    <p:extLst>
      <p:ext uri="{BB962C8B-B14F-4D97-AF65-F5344CB8AC3E}">
        <p14:creationId xmlns:p14="http://schemas.microsoft.com/office/powerpoint/2010/main" val="32040611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73333"/>
          </a:xfrm>
          <a:prstGeom prst="rect">
            <a:avLst/>
          </a:prstGeom>
          <a:solidFill>
            <a:srgbClr val="0D0A2C">
              <a:alpha val="75000"/>
            </a:srgbClr>
          </a:solidFill>
          <a:ln w="13335">
            <a:solidFill>
              <a:srgbClr val="FFFFFF">
                <a:alpha val="16000"/>
              </a:srgbClr>
            </a:solidFill>
            <a:prstDash val="solid"/>
          </a:ln>
        </p:spPr>
        <p:txBody>
          <a:bodyPr/>
          <a:lstStyle/>
          <a:p>
            <a:endParaRPr lang="en-IN"/>
          </a:p>
        </p:txBody>
      </p:sp>
      <p:sp>
        <p:nvSpPr>
          <p:cNvPr id="4" name="Text 1"/>
          <p:cNvSpPr/>
          <p:nvPr/>
        </p:nvSpPr>
        <p:spPr>
          <a:xfrm>
            <a:off x="2240042" y="587573"/>
            <a:ext cx="10150316" cy="1335405"/>
          </a:xfrm>
          <a:prstGeom prst="rect">
            <a:avLst/>
          </a:prstGeom>
          <a:noFill/>
          <a:ln/>
        </p:spPr>
        <p:txBody>
          <a:bodyPr wrap="square" rtlCol="0" anchor="t"/>
          <a:lstStyle/>
          <a:p>
            <a:pPr marL="0" indent="0">
              <a:lnSpc>
                <a:spcPts val="5258"/>
              </a:lnSpc>
              <a:buNone/>
            </a:pPr>
            <a:r>
              <a:rPr lang="en-US" sz="4207" dirty="0">
                <a:solidFill>
                  <a:srgbClr val="F2F0F4"/>
                </a:solidFill>
                <a:latin typeface="Montserrat" pitchFamily="34" charset="0"/>
                <a:ea typeface="Montserrat" pitchFamily="34" charset="-122"/>
                <a:cs typeface="Montserrat" pitchFamily="34" charset="-120"/>
              </a:rPr>
              <a:t>Importance of Win/Loss Prediction in IPL</a:t>
            </a:r>
            <a:endParaRPr lang="en-US" sz="4207" dirty="0"/>
          </a:p>
        </p:txBody>
      </p:sp>
      <p:sp>
        <p:nvSpPr>
          <p:cNvPr id="5" name="Shape 2"/>
          <p:cNvSpPr/>
          <p:nvPr/>
        </p:nvSpPr>
        <p:spPr>
          <a:xfrm>
            <a:off x="2240042" y="2350294"/>
            <a:ext cx="4968359" cy="2368987"/>
          </a:xfrm>
          <a:prstGeom prst="roundRect">
            <a:avLst>
              <a:gd name="adj" fmla="val 4059"/>
            </a:avLst>
          </a:prstGeom>
          <a:solidFill>
            <a:srgbClr val="3C136D"/>
          </a:solidFill>
          <a:ln w="13335">
            <a:solidFill>
              <a:srgbClr val="481782"/>
            </a:solidFill>
            <a:prstDash val="solid"/>
          </a:ln>
        </p:spPr>
        <p:txBody>
          <a:bodyPr/>
          <a:lstStyle/>
          <a:p>
            <a:endParaRPr lang="en-IN"/>
          </a:p>
        </p:txBody>
      </p:sp>
      <p:sp>
        <p:nvSpPr>
          <p:cNvPr id="6" name="Text 3"/>
          <p:cNvSpPr/>
          <p:nvPr/>
        </p:nvSpPr>
        <p:spPr>
          <a:xfrm>
            <a:off x="2466975" y="2577227"/>
            <a:ext cx="3703320" cy="333732"/>
          </a:xfrm>
          <a:prstGeom prst="rect">
            <a:avLst/>
          </a:prstGeom>
          <a:noFill/>
          <a:ln/>
        </p:spPr>
        <p:txBody>
          <a:bodyPr wrap="none" rtlCol="0" anchor="t"/>
          <a:lstStyle/>
          <a:p>
            <a:pPr marL="0" indent="0">
              <a:lnSpc>
                <a:spcPts val="2629"/>
              </a:lnSpc>
              <a:buNone/>
            </a:pPr>
            <a:r>
              <a:rPr lang="en-US" sz="2103" dirty="0">
                <a:solidFill>
                  <a:srgbClr val="DCD7E5"/>
                </a:solidFill>
                <a:latin typeface="Montserrat" pitchFamily="34" charset="0"/>
                <a:ea typeface="Montserrat" pitchFamily="34" charset="-122"/>
                <a:cs typeface="Montserrat" pitchFamily="34" charset="-120"/>
              </a:rPr>
              <a:t>Team Performance Analysis</a:t>
            </a:r>
            <a:endParaRPr lang="en-US" sz="2103" dirty="0"/>
          </a:p>
        </p:txBody>
      </p:sp>
      <p:sp>
        <p:nvSpPr>
          <p:cNvPr id="7" name="Text 4"/>
          <p:cNvSpPr/>
          <p:nvPr/>
        </p:nvSpPr>
        <p:spPr>
          <a:xfrm>
            <a:off x="2466975" y="3124557"/>
            <a:ext cx="4514493" cy="1025843"/>
          </a:xfrm>
          <a:prstGeom prst="rect">
            <a:avLst/>
          </a:prstGeom>
          <a:noFill/>
          <a:ln/>
        </p:spPr>
        <p:txBody>
          <a:bodyPr wrap="square" rtlCol="0" anchor="t"/>
          <a:lstStyle/>
          <a:p>
            <a:pPr marL="0" indent="0">
              <a:lnSpc>
                <a:spcPts val="2692"/>
              </a:lnSpc>
              <a:buNone/>
            </a:pPr>
            <a:r>
              <a:rPr lang="en-US" sz="1683" dirty="0">
                <a:solidFill>
                  <a:srgbClr val="DCD7E5"/>
                </a:solidFill>
                <a:latin typeface="Heebo" pitchFamily="34" charset="0"/>
                <a:ea typeface="Heebo" pitchFamily="34" charset="-122"/>
                <a:cs typeface="Heebo" pitchFamily="34" charset="-120"/>
              </a:rPr>
              <a:t>IPL win/loss prediction can help fans, coaches, and team owners in critically analyzing the team’s performance on various parameters.</a:t>
            </a:r>
            <a:endParaRPr lang="en-US" sz="1683" dirty="0"/>
          </a:p>
        </p:txBody>
      </p:sp>
      <p:sp>
        <p:nvSpPr>
          <p:cNvPr id="8" name="Shape 5"/>
          <p:cNvSpPr/>
          <p:nvPr/>
        </p:nvSpPr>
        <p:spPr>
          <a:xfrm>
            <a:off x="7421999" y="2350294"/>
            <a:ext cx="4968359" cy="2368987"/>
          </a:xfrm>
          <a:prstGeom prst="roundRect">
            <a:avLst>
              <a:gd name="adj" fmla="val 4059"/>
            </a:avLst>
          </a:prstGeom>
          <a:solidFill>
            <a:srgbClr val="3C136D"/>
          </a:solidFill>
          <a:ln w="13335">
            <a:solidFill>
              <a:srgbClr val="481782"/>
            </a:solidFill>
            <a:prstDash val="solid"/>
          </a:ln>
        </p:spPr>
        <p:txBody>
          <a:bodyPr/>
          <a:lstStyle/>
          <a:p>
            <a:endParaRPr lang="en-IN"/>
          </a:p>
        </p:txBody>
      </p:sp>
      <p:sp>
        <p:nvSpPr>
          <p:cNvPr id="9" name="Text 6"/>
          <p:cNvSpPr/>
          <p:nvPr/>
        </p:nvSpPr>
        <p:spPr>
          <a:xfrm>
            <a:off x="7648932" y="2577227"/>
            <a:ext cx="3124200" cy="333732"/>
          </a:xfrm>
          <a:prstGeom prst="rect">
            <a:avLst/>
          </a:prstGeom>
          <a:noFill/>
          <a:ln/>
        </p:spPr>
        <p:txBody>
          <a:bodyPr wrap="none" rtlCol="0" anchor="t"/>
          <a:lstStyle/>
          <a:p>
            <a:pPr marL="0" indent="0">
              <a:lnSpc>
                <a:spcPts val="2629"/>
              </a:lnSpc>
              <a:buNone/>
            </a:pPr>
            <a:r>
              <a:rPr lang="en-US" sz="2103" dirty="0">
                <a:solidFill>
                  <a:srgbClr val="DCD7E5"/>
                </a:solidFill>
                <a:latin typeface="Montserrat" pitchFamily="34" charset="0"/>
                <a:ea typeface="Montserrat" pitchFamily="34" charset="-122"/>
                <a:cs typeface="Montserrat" pitchFamily="34" charset="-120"/>
              </a:rPr>
              <a:t>Better Decision Making</a:t>
            </a:r>
            <a:endParaRPr lang="en-US" sz="2103" dirty="0"/>
          </a:p>
        </p:txBody>
      </p:sp>
      <p:sp>
        <p:nvSpPr>
          <p:cNvPr id="10" name="Text 7"/>
          <p:cNvSpPr/>
          <p:nvPr/>
        </p:nvSpPr>
        <p:spPr>
          <a:xfrm>
            <a:off x="7648932" y="3124557"/>
            <a:ext cx="4514493" cy="1367790"/>
          </a:xfrm>
          <a:prstGeom prst="rect">
            <a:avLst/>
          </a:prstGeom>
          <a:noFill/>
          <a:ln/>
        </p:spPr>
        <p:txBody>
          <a:bodyPr wrap="square" rtlCol="0" anchor="t"/>
          <a:lstStyle/>
          <a:p>
            <a:pPr marL="0" indent="0">
              <a:lnSpc>
                <a:spcPts val="2692"/>
              </a:lnSpc>
              <a:buNone/>
            </a:pPr>
            <a:r>
              <a:rPr lang="en-US" sz="1683" dirty="0">
                <a:solidFill>
                  <a:srgbClr val="DCD7E5"/>
                </a:solidFill>
                <a:latin typeface="Heebo" pitchFamily="34" charset="0"/>
                <a:ea typeface="Heebo" pitchFamily="34" charset="-122"/>
                <a:cs typeface="Heebo" pitchFamily="34" charset="-120"/>
              </a:rPr>
              <a:t>Prediction of win/loss outcomes increases the chances of making informed betting decisions or for team owners to strategize the team better.</a:t>
            </a:r>
            <a:endParaRPr lang="en-US" sz="1683" dirty="0"/>
          </a:p>
        </p:txBody>
      </p:sp>
      <p:sp>
        <p:nvSpPr>
          <p:cNvPr id="11" name="Shape 8"/>
          <p:cNvSpPr/>
          <p:nvPr/>
        </p:nvSpPr>
        <p:spPr>
          <a:xfrm>
            <a:off x="2240042" y="4932878"/>
            <a:ext cx="4968359" cy="3052882"/>
          </a:xfrm>
          <a:prstGeom prst="roundRect">
            <a:avLst>
              <a:gd name="adj" fmla="val 3150"/>
            </a:avLst>
          </a:prstGeom>
          <a:solidFill>
            <a:srgbClr val="3C136D"/>
          </a:solidFill>
          <a:ln w="13335">
            <a:solidFill>
              <a:srgbClr val="481782"/>
            </a:solidFill>
            <a:prstDash val="solid"/>
          </a:ln>
        </p:spPr>
        <p:txBody>
          <a:bodyPr/>
          <a:lstStyle/>
          <a:p>
            <a:endParaRPr lang="en-IN"/>
          </a:p>
        </p:txBody>
      </p:sp>
      <p:sp>
        <p:nvSpPr>
          <p:cNvPr id="12" name="Text 9"/>
          <p:cNvSpPr/>
          <p:nvPr/>
        </p:nvSpPr>
        <p:spPr>
          <a:xfrm>
            <a:off x="2466975" y="5159812"/>
            <a:ext cx="3726180" cy="333732"/>
          </a:xfrm>
          <a:prstGeom prst="rect">
            <a:avLst/>
          </a:prstGeom>
          <a:noFill/>
          <a:ln/>
        </p:spPr>
        <p:txBody>
          <a:bodyPr wrap="none" rtlCol="0" anchor="t"/>
          <a:lstStyle/>
          <a:p>
            <a:pPr marL="0" indent="0">
              <a:lnSpc>
                <a:spcPts val="2629"/>
              </a:lnSpc>
              <a:buNone/>
            </a:pPr>
            <a:r>
              <a:rPr lang="en-US" sz="2103" dirty="0">
                <a:solidFill>
                  <a:srgbClr val="DCD7E5"/>
                </a:solidFill>
                <a:latin typeface="Montserrat" pitchFamily="34" charset="0"/>
                <a:ea typeface="Montserrat" pitchFamily="34" charset="-122"/>
                <a:cs typeface="Montserrat" pitchFamily="34" charset="-120"/>
              </a:rPr>
              <a:t>Increased Fan Engagement</a:t>
            </a:r>
            <a:endParaRPr lang="en-US" sz="2103" dirty="0"/>
          </a:p>
        </p:txBody>
      </p:sp>
      <p:sp>
        <p:nvSpPr>
          <p:cNvPr id="13" name="Text 10"/>
          <p:cNvSpPr/>
          <p:nvPr/>
        </p:nvSpPr>
        <p:spPr>
          <a:xfrm>
            <a:off x="2466975" y="5707142"/>
            <a:ext cx="4514493" cy="1025843"/>
          </a:xfrm>
          <a:prstGeom prst="rect">
            <a:avLst/>
          </a:prstGeom>
          <a:noFill/>
          <a:ln/>
        </p:spPr>
        <p:txBody>
          <a:bodyPr wrap="square" rtlCol="0" anchor="t"/>
          <a:lstStyle/>
          <a:p>
            <a:pPr marL="0" indent="0">
              <a:lnSpc>
                <a:spcPts val="2692"/>
              </a:lnSpc>
              <a:buNone/>
            </a:pPr>
            <a:r>
              <a:rPr lang="en-US" sz="1683" dirty="0">
                <a:solidFill>
                  <a:srgbClr val="DCD7E5"/>
                </a:solidFill>
                <a:latin typeface="Heebo" pitchFamily="34" charset="0"/>
                <a:ea typeface="Heebo" pitchFamily="34" charset="-122"/>
                <a:cs typeface="Heebo" pitchFamily="34" charset="-120"/>
              </a:rPr>
              <a:t>Through proper prediction, fans can predict the match outcomes better and engage in their favorite sport better.</a:t>
            </a:r>
            <a:endParaRPr lang="en-US" sz="1683" dirty="0"/>
          </a:p>
        </p:txBody>
      </p:sp>
      <p:sp>
        <p:nvSpPr>
          <p:cNvPr id="14" name="Shape 11"/>
          <p:cNvSpPr/>
          <p:nvPr/>
        </p:nvSpPr>
        <p:spPr>
          <a:xfrm>
            <a:off x="7421999" y="4932878"/>
            <a:ext cx="4968359" cy="3052882"/>
          </a:xfrm>
          <a:prstGeom prst="roundRect">
            <a:avLst>
              <a:gd name="adj" fmla="val 3150"/>
            </a:avLst>
          </a:prstGeom>
          <a:solidFill>
            <a:srgbClr val="3C136D"/>
          </a:solidFill>
          <a:ln w="13335">
            <a:solidFill>
              <a:srgbClr val="481782"/>
            </a:solidFill>
            <a:prstDash val="solid"/>
          </a:ln>
        </p:spPr>
        <p:txBody>
          <a:bodyPr/>
          <a:lstStyle/>
          <a:p>
            <a:endParaRPr lang="en-IN"/>
          </a:p>
        </p:txBody>
      </p:sp>
      <p:sp>
        <p:nvSpPr>
          <p:cNvPr id="15" name="Text 12"/>
          <p:cNvSpPr/>
          <p:nvPr/>
        </p:nvSpPr>
        <p:spPr>
          <a:xfrm>
            <a:off x="7648932" y="5159812"/>
            <a:ext cx="3284220" cy="333732"/>
          </a:xfrm>
          <a:prstGeom prst="rect">
            <a:avLst/>
          </a:prstGeom>
          <a:noFill/>
          <a:ln/>
        </p:spPr>
        <p:txBody>
          <a:bodyPr wrap="none" rtlCol="0" anchor="t"/>
          <a:lstStyle/>
          <a:p>
            <a:pPr marL="0" indent="0">
              <a:lnSpc>
                <a:spcPts val="2629"/>
              </a:lnSpc>
              <a:buNone/>
            </a:pPr>
            <a:r>
              <a:rPr lang="en-US" sz="2103" dirty="0">
                <a:solidFill>
                  <a:srgbClr val="DCD7E5"/>
                </a:solidFill>
                <a:latin typeface="Montserrat" pitchFamily="34" charset="0"/>
                <a:ea typeface="Montserrat" pitchFamily="34" charset="-122"/>
                <a:cs typeface="Montserrat" pitchFamily="34" charset="-120"/>
              </a:rPr>
              <a:t>Media and Broadcasting</a:t>
            </a:r>
            <a:endParaRPr lang="en-US" sz="2103" dirty="0"/>
          </a:p>
        </p:txBody>
      </p:sp>
      <p:sp>
        <p:nvSpPr>
          <p:cNvPr id="16" name="Text 13"/>
          <p:cNvSpPr/>
          <p:nvPr/>
        </p:nvSpPr>
        <p:spPr>
          <a:xfrm>
            <a:off x="7648932" y="5524401"/>
            <a:ext cx="4514493" cy="2461359"/>
          </a:xfrm>
          <a:prstGeom prst="rect">
            <a:avLst/>
          </a:prstGeom>
          <a:noFill/>
          <a:ln/>
        </p:spPr>
        <p:txBody>
          <a:bodyPr wrap="square" rtlCol="0" anchor="t"/>
          <a:lstStyle/>
          <a:p>
            <a:pPr marL="0" indent="0">
              <a:lnSpc>
                <a:spcPts val="2692"/>
              </a:lnSpc>
              <a:buNone/>
            </a:pPr>
            <a:r>
              <a:rPr lang="en-US" sz="1683" dirty="0">
                <a:solidFill>
                  <a:srgbClr val="DCD7E5"/>
                </a:solidFill>
                <a:latin typeface="Heebo" pitchFamily="34" charset="0"/>
                <a:ea typeface="Heebo" pitchFamily="34" charset="-122"/>
                <a:cs typeface="Heebo" pitchFamily="34" charset="-120"/>
              </a:rPr>
              <a:t>A win/loss prediction algorithm enhances the viewing experience for the viewers. It would help broadcast media in generating more revenues through advertisement since accurate and responsible predictions can help to increase the viewership of the matches.</a:t>
            </a:r>
            <a:endParaRPr lang="en-US" sz="1683" dirty="0"/>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2740">
            <a:solidFill>
              <a:srgbClr val="FFFFFF">
                <a:alpha val="16000"/>
              </a:srgbClr>
            </a:solidFill>
            <a:prstDash val="solid"/>
          </a:ln>
        </p:spPr>
        <p:txBody>
          <a:bodyPr/>
          <a:lstStyle/>
          <a:p>
            <a:endParaRPr lang="en-IN"/>
          </a:p>
        </p:txBody>
      </p:sp>
      <p:sp>
        <p:nvSpPr>
          <p:cNvPr id="4" name="Text 1"/>
          <p:cNvSpPr/>
          <p:nvPr/>
        </p:nvSpPr>
        <p:spPr>
          <a:xfrm>
            <a:off x="2443877" y="565785"/>
            <a:ext cx="8862060" cy="640913"/>
          </a:xfrm>
          <a:prstGeom prst="rect">
            <a:avLst/>
          </a:prstGeom>
          <a:noFill/>
          <a:ln/>
        </p:spPr>
        <p:txBody>
          <a:bodyPr wrap="none" rtlCol="0" anchor="t"/>
          <a:lstStyle/>
          <a:p>
            <a:pPr marL="0" indent="0">
              <a:lnSpc>
                <a:spcPts val="5047"/>
              </a:lnSpc>
              <a:buNone/>
            </a:pPr>
            <a:r>
              <a:rPr lang="en-US" sz="4038" dirty="0">
                <a:solidFill>
                  <a:srgbClr val="F2F0F4"/>
                </a:solidFill>
                <a:latin typeface="Montserrat" pitchFamily="34" charset="0"/>
                <a:ea typeface="Montserrat" pitchFamily="34" charset="-122"/>
                <a:cs typeface="Montserrat" pitchFamily="34" charset="-120"/>
              </a:rPr>
              <a:t>Data Collection and Preprocessing</a:t>
            </a:r>
            <a:endParaRPr lang="en-US" sz="4038" dirty="0"/>
          </a:p>
        </p:txBody>
      </p:sp>
      <p:sp>
        <p:nvSpPr>
          <p:cNvPr id="5" name="Shape 2"/>
          <p:cNvSpPr/>
          <p:nvPr/>
        </p:nvSpPr>
        <p:spPr>
          <a:xfrm>
            <a:off x="7294602" y="1616869"/>
            <a:ext cx="40958" cy="6046827"/>
          </a:xfrm>
          <a:prstGeom prst="rect">
            <a:avLst/>
          </a:prstGeom>
          <a:solidFill>
            <a:srgbClr val="481782"/>
          </a:solidFill>
          <a:ln/>
        </p:spPr>
        <p:txBody>
          <a:bodyPr/>
          <a:lstStyle/>
          <a:p>
            <a:endParaRPr lang="en-IN"/>
          </a:p>
        </p:txBody>
      </p:sp>
      <p:sp>
        <p:nvSpPr>
          <p:cNvPr id="6" name="Shape 3"/>
          <p:cNvSpPr/>
          <p:nvPr/>
        </p:nvSpPr>
        <p:spPr>
          <a:xfrm>
            <a:off x="7545824" y="1987272"/>
            <a:ext cx="717828" cy="40958"/>
          </a:xfrm>
          <a:prstGeom prst="rect">
            <a:avLst/>
          </a:prstGeom>
          <a:solidFill>
            <a:srgbClr val="481782"/>
          </a:solidFill>
          <a:ln/>
        </p:spPr>
        <p:txBody>
          <a:bodyPr/>
          <a:lstStyle/>
          <a:p>
            <a:endParaRPr lang="en-IN"/>
          </a:p>
        </p:txBody>
      </p:sp>
      <p:sp>
        <p:nvSpPr>
          <p:cNvPr id="7" name="Shape 4"/>
          <p:cNvSpPr/>
          <p:nvPr/>
        </p:nvSpPr>
        <p:spPr>
          <a:xfrm>
            <a:off x="7084338" y="1777127"/>
            <a:ext cx="461486" cy="461486"/>
          </a:xfrm>
          <a:prstGeom prst="roundRect">
            <a:avLst>
              <a:gd name="adj" fmla="val 20000"/>
            </a:avLst>
          </a:prstGeom>
          <a:solidFill>
            <a:srgbClr val="3C136D"/>
          </a:solidFill>
          <a:ln w="12740">
            <a:solidFill>
              <a:srgbClr val="481782"/>
            </a:solidFill>
            <a:prstDash val="solid"/>
          </a:ln>
        </p:spPr>
        <p:txBody>
          <a:bodyPr/>
          <a:lstStyle/>
          <a:p>
            <a:endParaRPr lang="en-IN"/>
          </a:p>
        </p:txBody>
      </p:sp>
      <p:sp>
        <p:nvSpPr>
          <p:cNvPr id="8" name="Text 5"/>
          <p:cNvSpPr/>
          <p:nvPr/>
        </p:nvSpPr>
        <p:spPr>
          <a:xfrm>
            <a:off x="7257931" y="1815584"/>
            <a:ext cx="114300" cy="384572"/>
          </a:xfrm>
          <a:prstGeom prst="rect">
            <a:avLst/>
          </a:prstGeom>
          <a:noFill/>
          <a:ln/>
        </p:spPr>
        <p:txBody>
          <a:bodyPr wrap="none" rtlCol="0" anchor="t"/>
          <a:lstStyle/>
          <a:p>
            <a:pPr marL="0" indent="0" algn="ctr">
              <a:lnSpc>
                <a:spcPts val="3028"/>
              </a:lnSpc>
              <a:buNone/>
            </a:pPr>
            <a:r>
              <a:rPr lang="en-US" sz="2423" dirty="0">
                <a:solidFill>
                  <a:srgbClr val="DCD7E5"/>
                </a:solidFill>
                <a:latin typeface="Montserrat" pitchFamily="34" charset="0"/>
                <a:ea typeface="Montserrat" pitchFamily="34" charset="-122"/>
                <a:cs typeface="Montserrat" pitchFamily="34" charset="-120"/>
              </a:rPr>
              <a:t>1</a:t>
            </a:r>
            <a:endParaRPr lang="en-US" sz="2423" dirty="0"/>
          </a:p>
        </p:txBody>
      </p:sp>
      <p:sp>
        <p:nvSpPr>
          <p:cNvPr id="9" name="Text 6"/>
          <p:cNvSpPr/>
          <p:nvPr/>
        </p:nvSpPr>
        <p:spPr>
          <a:xfrm>
            <a:off x="8443079" y="1821894"/>
            <a:ext cx="2050971" cy="320397"/>
          </a:xfrm>
          <a:prstGeom prst="rect">
            <a:avLst/>
          </a:prstGeom>
          <a:noFill/>
          <a:ln/>
        </p:spPr>
        <p:txBody>
          <a:bodyPr wrap="none" rtlCol="0" anchor="t"/>
          <a:lstStyle/>
          <a:p>
            <a:pPr marL="0" indent="0" algn="l">
              <a:lnSpc>
                <a:spcPts val="2523"/>
              </a:lnSpc>
              <a:buNone/>
            </a:pPr>
            <a:r>
              <a:rPr lang="en-US" sz="2019" dirty="0">
                <a:solidFill>
                  <a:srgbClr val="DCD7E5"/>
                </a:solidFill>
                <a:latin typeface="Montserrat" pitchFamily="34" charset="0"/>
                <a:ea typeface="Montserrat" pitchFamily="34" charset="-122"/>
                <a:cs typeface="Montserrat" pitchFamily="34" charset="-120"/>
              </a:rPr>
              <a:t>Sources of data</a:t>
            </a:r>
            <a:endParaRPr lang="en-US" sz="2019" dirty="0"/>
          </a:p>
        </p:txBody>
      </p:sp>
      <p:sp>
        <p:nvSpPr>
          <p:cNvPr id="10" name="Text 7"/>
          <p:cNvSpPr/>
          <p:nvPr/>
        </p:nvSpPr>
        <p:spPr>
          <a:xfrm>
            <a:off x="8443079" y="2347317"/>
            <a:ext cx="3743325" cy="984409"/>
          </a:xfrm>
          <a:prstGeom prst="rect">
            <a:avLst/>
          </a:prstGeom>
          <a:noFill/>
          <a:ln/>
        </p:spPr>
        <p:txBody>
          <a:bodyPr wrap="square" rtlCol="0" anchor="t"/>
          <a:lstStyle/>
          <a:p>
            <a:pPr marL="0" indent="0" algn="l">
              <a:lnSpc>
                <a:spcPts val="2584"/>
              </a:lnSpc>
              <a:buNone/>
            </a:pPr>
            <a:r>
              <a:rPr lang="en-US" sz="1615" dirty="0">
                <a:solidFill>
                  <a:srgbClr val="DCD7E5"/>
                </a:solidFill>
                <a:latin typeface="Heebo" pitchFamily="34" charset="0"/>
                <a:ea typeface="Heebo" pitchFamily="34" charset="-122"/>
                <a:cs typeface="Heebo" pitchFamily="34" charset="-120"/>
              </a:rPr>
              <a:t>Data is often collected from multiple sources such as Websites, Cricket news, social media, and other online APIs.</a:t>
            </a:r>
            <a:endParaRPr lang="en-US" sz="1615" dirty="0"/>
          </a:p>
        </p:txBody>
      </p:sp>
      <p:sp>
        <p:nvSpPr>
          <p:cNvPr id="11" name="Shape 8"/>
          <p:cNvSpPr/>
          <p:nvPr/>
        </p:nvSpPr>
        <p:spPr>
          <a:xfrm>
            <a:off x="6366510" y="3012638"/>
            <a:ext cx="717828" cy="40958"/>
          </a:xfrm>
          <a:prstGeom prst="rect">
            <a:avLst/>
          </a:prstGeom>
          <a:solidFill>
            <a:srgbClr val="481782"/>
          </a:solidFill>
          <a:ln/>
        </p:spPr>
        <p:txBody>
          <a:bodyPr/>
          <a:lstStyle/>
          <a:p>
            <a:endParaRPr lang="en-IN"/>
          </a:p>
        </p:txBody>
      </p:sp>
      <p:sp>
        <p:nvSpPr>
          <p:cNvPr id="12" name="Shape 9"/>
          <p:cNvSpPr/>
          <p:nvPr/>
        </p:nvSpPr>
        <p:spPr>
          <a:xfrm>
            <a:off x="7084338" y="2802493"/>
            <a:ext cx="461486" cy="461486"/>
          </a:xfrm>
          <a:prstGeom prst="roundRect">
            <a:avLst>
              <a:gd name="adj" fmla="val 20000"/>
            </a:avLst>
          </a:prstGeom>
          <a:solidFill>
            <a:srgbClr val="3C136D"/>
          </a:solidFill>
          <a:ln w="12740">
            <a:solidFill>
              <a:srgbClr val="481782"/>
            </a:solidFill>
            <a:prstDash val="solid"/>
          </a:ln>
        </p:spPr>
        <p:txBody>
          <a:bodyPr/>
          <a:lstStyle/>
          <a:p>
            <a:endParaRPr lang="en-IN"/>
          </a:p>
        </p:txBody>
      </p:sp>
      <p:sp>
        <p:nvSpPr>
          <p:cNvPr id="13" name="Text 10"/>
          <p:cNvSpPr/>
          <p:nvPr/>
        </p:nvSpPr>
        <p:spPr>
          <a:xfrm>
            <a:off x="7227451" y="2840950"/>
            <a:ext cx="175260" cy="384572"/>
          </a:xfrm>
          <a:prstGeom prst="rect">
            <a:avLst/>
          </a:prstGeom>
          <a:noFill/>
          <a:ln/>
        </p:spPr>
        <p:txBody>
          <a:bodyPr wrap="none" rtlCol="0" anchor="t"/>
          <a:lstStyle/>
          <a:p>
            <a:pPr marL="0" indent="0" algn="ctr">
              <a:lnSpc>
                <a:spcPts val="3028"/>
              </a:lnSpc>
              <a:buNone/>
            </a:pPr>
            <a:r>
              <a:rPr lang="en-US" sz="2423" dirty="0">
                <a:solidFill>
                  <a:srgbClr val="DCD7E5"/>
                </a:solidFill>
                <a:latin typeface="Montserrat" pitchFamily="34" charset="0"/>
                <a:ea typeface="Montserrat" pitchFamily="34" charset="-122"/>
                <a:cs typeface="Montserrat" pitchFamily="34" charset="-120"/>
              </a:rPr>
              <a:t>2</a:t>
            </a:r>
            <a:endParaRPr lang="en-US" sz="2423" dirty="0"/>
          </a:p>
        </p:txBody>
      </p:sp>
      <p:sp>
        <p:nvSpPr>
          <p:cNvPr id="14" name="Text 11"/>
          <p:cNvSpPr/>
          <p:nvPr/>
        </p:nvSpPr>
        <p:spPr>
          <a:xfrm>
            <a:off x="2443877" y="2847261"/>
            <a:ext cx="3743206" cy="640794"/>
          </a:xfrm>
          <a:prstGeom prst="rect">
            <a:avLst/>
          </a:prstGeom>
          <a:noFill/>
          <a:ln/>
        </p:spPr>
        <p:txBody>
          <a:bodyPr wrap="square" rtlCol="0" anchor="t"/>
          <a:lstStyle/>
          <a:p>
            <a:pPr marL="0" indent="0" algn="r">
              <a:lnSpc>
                <a:spcPts val="2523"/>
              </a:lnSpc>
              <a:buNone/>
            </a:pPr>
            <a:r>
              <a:rPr lang="en-US" sz="2019" dirty="0">
                <a:solidFill>
                  <a:srgbClr val="DCD7E5"/>
                </a:solidFill>
                <a:latin typeface="Montserrat" pitchFamily="34" charset="0"/>
                <a:ea typeface="Montserrat" pitchFamily="34" charset="-122"/>
                <a:cs typeface="Montserrat" pitchFamily="34" charset="-120"/>
              </a:rPr>
              <a:t>Cleaning and feature selection</a:t>
            </a:r>
            <a:endParaRPr lang="en-US" sz="2019" dirty="0"/>
          </a:p>
        </p:txBody>
      </p:sp>
      <p:sp>
        <p:nvSpPr>
          <p:cNvPr id="15" name="Text 12"/>
          <p:cNvSpPr/>
          <p:nvPr/>
        </p:nvSpPr>
        <p:spPr>
          <a:xfrm>
            <a:off x="2443877" y="3693081"/>
            <a:ext cx="3743206" cy="1312545"/>
          </a:xfrm>
          <a:prstGeom prst="rect">
            <a:avLst/>
          </a:prstGeom>
          <a:noFill/>
          <a:ln/>
        </p:spPr>
        <p:txBody>
          <a:bodyPr wrap="square" rtlCol="0" anchor="t"/>
          <a:lstStyle/>
          <a:p>
            <a:pPr marL="0" indent="0" algn="r">
              <a:lnSpc>
                <a:spcPts val="2584"/>
              </a:lnSpc>
              <a:buNone/>
            </a:pPr>
            <a:r>
              <a:rPr lang="en-US" sz="1615" dirty="0">
                <a:solidFill>
                  <a:srgbClr val="DCD7E5"/>
                </a:solidFill>
                <a:latin typeface="Heebo" pitchFamily="34" charset="0"/>
                <a:ea typeface="Heebo" pitchFamily="34" charset="-122"/>
                <a:cs typeface="Heebo" pitchFamily="34" charset="-120"/>
              </a:rPr>
              <a:t>This step helps in removing duplicate or inappropriate data and helps extract relevant features that will assist in predicting the IPL win/loss outcomes.</a:t>
            </a:r>
            <a:endParaRPr lang="en-US" sz="1615" dirty="0"/>
          </a:p>
        </p:txBody>
      </p:sp>
      <p:sp>
        <p:nvSpPr>
          <p:cNvPr id="16" name="Shape 13"/>
          <p:cNvSpPr/>
          <p:nvPr/>
        </p:nvSpPr>
        <p:spPr>
          <a:xfrm>
            <a:off x="7545824" y="4399359"/>
            <a:ext cx="717828" cy="40958"/>
          </a:xfrm>
          <a:prstGeom prst="rect">
            <a:avLst/>
          </a:prstGeom>
          <a:solidFill>
            <a:srgbClr val="481782"/>
          </a:solidFill>
          <a:ln/>
        </p:spPr>
        <p:txBody>
          <a:bodyPr/>
          <a:lstStyle/>
          <a:p>
            <a:endParaRPr lang="en-IN"/>
          </a:p>
        </p:txBody>
      </p:sp>
      <p:sp>
        <p:nvSpPr>
          <p:cNvPr id="17" name="Shape 14"/>
          <p:cNvSpPr/>
          <p:nvPr/>
        </p:nvSpPr>
        <p:spPr>
          <a:xfrm>
            <a:off x="7084338" y="4189214"/>
            <a:ext cx="461486" cy="461486"/>
          </a:xfrm>
          <a:prstGeom prst="roundRect">
            <a:avLst>
              <a:gd name="adj" fmla="val 20000"/>
            </a:avLst>
          </a:prstGeom>
          <a:solidFill>
            <a:srgbClr val="3C136D"/>
          </a:solidFill>
          <a:ln w="12740">
            <a:solidFill>
              <a:srgbClr val="481782"/>
            </a:solidFill>
            <a:prstDash val="solid"/>
          </a:ln>
        </p:spPr>
        <p:txBody>
          <a:bodyPr/>
          <a:lstStyle/>
          <a:p>
            <a:endParaRPr lang="en-IN"/>
          </a:p>
        </p:txBody>
      </p:sp>
      <p:sp>
        <p:nvSpPr>
          <p:cNvPr id="18" name="Text 15"/>
          <p:cNvSpPr/>
          <p:nvPr/>
        </p:nvSpPr>
        <p:spPr>
          <a:xfrm>
            <a:off x="7227451" y="4227671"/>
            <a:ext cx="175260" cy="384572"/>
          </a:xfrm>
          <a:prstGeom prst="rect">
            <a:avLst/>
          </a:prstGeom>
          <a:noFill/>
          <a:ln/>
        </p:spPr>
        <p:txBody>
          <a:bodyPr wrap="none" rtlCol="0" anchor="t"/>
          <a:lstStyle/>
          <a:p>
            <a:pPr marL="0" indent="0" algn="ctr">
              <a:lnSpc>
                <a:spcPts val="3028"/>
              </a:lnSpc>
              <a:buNone/>
            </a:pPr>
            <a:r>
              <a:rPr lang="en-US" sz="2423" dirty="0">
                <a:solidFill>
                  <a:srgbClr val="DCD7E5"/>
                </a:solidFill>
                <a:latin typeface="Montserrat" pitchFamily="34" charset="0"/>
                <a:ea typeface="Montserrat" pitchFamily="34" charset="-122"/>
                <a:cs typeface="Montserrat" pitchFamily="34" charset="-120"/>
              </a:rPr>
              <a:t>3</a:t>
            </a:r>
            <a:endParaRPr lang="en-US" sz="2423" dirty="0"/>
          </a:p>
        </p:txBody>
      </p:sp>
      <p:sp>
        <p:nvSpPr>
          <p:cNvPr id="19" name="Text 16"/>
          <p:cNvSpPr/>
          <p:nvPr/>
        </p:nvSpPr>
        <p:spPr>
          <a:xfrm>
            <a:off x="8443079" y="4233982"/>
            <a:ext cx="2862858" cy="320397"/>
          </a:xfrm>
          <a:prstGeom prst="rect">
            <a:avLst/>
          </a:prstGeom>
          <a:noFill/>
          <a:ln/>
        </p:spPr>
        <p:txBody>
          <a:bodyPr wrap="none" rtlCol="0" anchor="t"/>
          <a:lstStyle/>
          <a:p>
            <a:pPr marL="0" indent="0" algn="l">
              <a:lnSpc>
                <a:spcPts val="2523"/>
              </a:lnSpc>
              <a:buNone/>
            </a:pPr>
            <a:r>
              <a:rPr lang="en-US" sz="2019" dirty="0">
                <a:solidFill>
                  <a:srgbClr val="DCD7E5"/>
                </a:solidFill>
                <a:latin typeface="Montserrat" pitchFamily="34" charset="0"/>
                <a:ea typeface="Montserrat" pitchFamily="34" charset="-122"/>
                <a:cs typeface="Montserrat" pitchFamily="34" charset="-120"/>
              </a:rPr>
              <a:t>Feature Engineering</a:t>
            </a:r>
            <a:endParaRPr lang="en-US" sz="2019" dirty="0"/>
          </a:p>
        </p:txBody>
      </p:sp>
      <p:sp>
        <p:nvSpPr>
          <p:cNvPr id="20" name="Text 17"/>
          <p:cNvSpPr/>
          <p:nvPr/>
        </p:nvSpPr>
        <p:spPr>
          <a:xfrm>
            <a:off x="8443079" y="4759404"/>
            <a:ext cx="3743325" cy="984409"/>
          </a:xfrm>
          <a:prstGeom prst="rect">
            <a:avLst/>
          </a:prstGeom>
          <a:noFill/>
          <a:ln/>
        </p:spPr>
        <p:txBody>
          <a:bodyPr wrap="square" rtlCol="0" anchor="t"/>
          <a:lstStyle/>
          <a:p>
            <a:pPr marL="0" indent="0" algn="l">
              <a:lnSpc>
                <a:spcPts val="2584"/>
              </a:lnSpc>
              <a:buNone/>
            </a:pPr>
            <a:r>
              <a:rPr lang="en-US" sz="1615" dirty="0">
                <a:solidFill>
                  <a:srgbClr val="DCD7E5"/>
                </a:solidFill>
                <a:latin typeface="Heebo" pitchFamily="34" charset="0"/>
                <a:ea typeface="Heebo" pitchFamily="34" charset="-122"/>
                <a:cs typeface="Heebo" pitchFamily="34" charset="-120"/>
              </a:rPr>
              <a:t>Feature Engineering is essential for proper machine learning functioning before we use the selected features for prediction.</a:t>
            </a:r>
            <a:endParaRPr lang="en-US" sz="1615" dirty="0"/>
          </a:p>
        </p:txBody>
      </p:sp>
      <p:sp>
        <p:nvSpPr>
          <p:cNvPr id="21" name="Shape 18"/>
          <p:cNvSpPr/>
          <p:nvPr/>
        </p:nvSpPr>
        <p:spPr>
          <a:xfrm>
            <a:off x="6366510" y="5786080"/>
            <a:ext cx="717828" cy="40958"/>
          </a:xfrm>
          <a:prstGeom prst="rect">
            <a:avLst/>
          </a:prstGeom>
          <a:solidFill>
            <a:srgbClr val="481782"/>
          </a:solidFill>
          <a:ln/>
        </p:spPr>
        <p:txBody>
          <a:bodyPr/>
          <a:lstStyle/>
          <a:p>
            <a:endParaRPr lang="en-IN"/>
          </a:p>
        </p:txBody>
      </p:sp>
      <p:sp>
        <p:nvSpPr>
          <p:cNvPr id="22" name="Shape 19"/>
          <p:cNvSpPr/>
          <p:nvPr/>
        </p:nvSpPr>
        <p:spPr>
          <a:xfrm>
            <a:off x="7084338" y="5575935"/>
            <a:ext cx="461486" cy="461486"/>
          </a:xfrm>
          <a:prstGeom prst="roundRect">
            <a:avLst>
              <a:gd name="adj" fmla="val 20000"/>
            </a:avLst>
          </a:prstGeom>
          <a:solidFill>
            <a:srgbClr val="3C136D"/>
          </a:solidFill>
          <a:ln w="12740">
            <a:solidFill>
              <a:srgbClr val="481782"/>
            </a:solidFill>
            <a:prstDash val="solid"/>
          </a:ln>
        </p:spPr>
        <p:txBody>
          <a:bodyPr/>
          <a:lstStyle/>
          <a:p>
            <a:endParaRPr lang="en-IN"/>
          </a:p>
        </p:txBody>
      </p:sp>
      <p:sp>
        <p:nvSpPr>
          <p:cNvPr id="23" name="Text 20"/>
          <p:cNvSpPr/>
          <p:nvPr/>
        </p:nvSpPr>
        <p:spPr>
          <a:xfrm>
            <a:off x="7212211" y="5614392"/>
            <a:ext cx="205740" cy="384572"/>
          </a:xfrm>
          <a:prstGeom prst="rect">
            <a:avLst/>
          </a:prstGeom>
          <a:noFill/>
          <a:ln/>
        </p:spPr>
        <p:txBody>
          <a:bodyPr wrap="none" rtlCol="0" anchor="t"/>
          <a:lstStyle/>
          <a:p>
            <a:pPr marL="0" indent="0" algn="ctr">
              <a:lnSpc>
                <a:spcPts val="3028"/>
              </a:lnSpc>
              <a:buNone/>
            </a:pPr>
            <a:r>
              <a:rPr lang="en-US" sz="2423" dirty="0">
                <a:solidFill>
                  <a:srgbClr val="DCD7E5"/>
                </a:solidFill>
                <a:latin typeface="Montserrat" pitchFamily="34" charset="0"/>
                <a:ea typeface="Montserrat" pitchFamily="34" charset="-122"/>
                <a:cs typeface="Montserrat" pitchFamily="34" charset="-120"/>
              </a:rPr>
              <a:t>4</a:t>
            </a:r>
            <a:endParaRPr lang="en-US" sz="2423" dirty="0"/>
          </a:p>
        </p:txBody>
      </p:sp>
      <p:sp>
        <p:nvSpPr>
          <p:cNvPr id="24" name="Text 21"/>
          <p:cNvSpPr/>
          <p:nvPr/>
        </p:nvSpPr>
        <p:spPr>
          <a:xfrm>
            <a:off x="3923943" y="5620703"/>
            <a:ext cx="2263140" cy="320397"/>
          </a:xfrm>
          <a:prstGeom prst="rect">
            <a:avLst/>
          </a:prstGeom>
          <a:noFill/>
          <a:ln/>
        </p:spPr>
        <p:txBody>
          <a:bodyPr wrap="none" rtlCol="0" anchor="t"/>
          <a:lstStyle/>
          <a:p>
            <a:pPr marL="0" indent="0" algn="r">
              <a:lnSpc>
                <a:spcPts val="2523"/>
              </a:lnSpc>
              <a:buNone/>
            </a:pPr>
            <a:r>
              <a:rPr lang="en-US" sz="2019" dirty="0">
                <a:solidFill>
                  <a:srgbClr val="DCD7E5"/>
                </a:solidFill>
                <a:latin typeface="Montserrat" pitchFamily="34" charset="0"/>
                <a:ea typeface="Montserrat" pitchFamily="34" charset="-122"/>
                <a:cs typeface="Montserrat" pitchFamily="34" charset="-120"/>
              </a:rPr>
              <a:t>Splitting the data</a:t>
            </a:r>
            <a:endParaRPr lang="en-US" sz="2019" dirty="0"/>
          </a:p>
        </p:txBody>
      </p:sp>
      <p:sp>
        <p:nvSpPr>
          <p:cNvPr id="25" name="Text 22"/>
          <p:cNvSpPr/>
          <p:nvPr/>
        </p:nvSpPr>
        <p:spPr>
          <a:xfrm>
            <a:off x="2443877" y="6146125"/>
            <a:ext cx="3743206" cy="1312545"/>
          </a:xfrm>
          <a:prstGeom prst="rect">
            <a:avLst/>
          </a:prstGeom>
          <a:noFill/>
          <a:ln/>
        </p:spPr>
        <p:txBody>
          <a:bodyPr wrap="square" rtlCol="0" anchor="t"/>
          <a:lstStyle/>
          <a:p>
            <a:pPr marL="0" indent="0" algn="r">
              <a:lnSpc>
                <a:spcPts val="2584"/>
              </a:lnSpc>
              <a:buNone/>
            </a:pPr>
            <a:r>
              <a:rPr lang="en-US" sz="1615" dirty="0">
                <a:solidFill>
                  <a:srgbClr val="DCD7E5"/>
                </a:solidFill>
                <a:latin typeface="Heebo" pitchFamily="34" charset="0"/>
                <a:ea typeface="Heebo" pitchFamily="34" charset="-122"/>
                <a:cs typeface="Heebo" pitchFamily="34" charset="-120"/>
              </a:rPr>
              <a:t>The data is split into training and test sets. Most commonly, 70% of the data is used for training, while the rest is kept for testing the model.</a:t>
            </a:r>
            <a:endParaRPr lang="en-US" sz="1615" dirty="0"/>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229600"/>
          </a:xfrm>
          <a:prstGeom prst="rect">
            <a:avLst/>
          </a:prstGeom>
          <a:solidFill>
            <a:srgbClr val="0D0A2C">
              <a:alpha val="75000"/>
            </a:srgbClr>
          </a:solidFill>
          <a:ln w="13335">
            <a:solidFill>
              <a:srgbClr val="FFFFFF">
                <a:alpha val="16000"/>
              </a:srgbClr>
            </a:solidFill>
            <a:prstDash val="solid"/>
          </a:ln>
        </p:spPr>
        <p:txBody>
          <a:bodyPr/>
          <a:lstStyle/>
          <a:p>
            <a:endParaRPr lang="en-IN"/>
          </a:p>
        </p:txBody>
      </p:sp>
      <p:sp>
        <p:nvSpPr>
          <p:cNvPr id="4" name="TextBox 3">
            <a:extLst>
              <a:ext uri="{FF2B5EF4-FFF2-40B4-BE49-F238E27FC236}">
                <a16:creationId xmlns:a16="http://schemas.microsoft.com/office/drawing/2014/main" id="{B4F51F52-F3D9-D36E-50A7-A2921342DE32}"/>
              </a:ext>
            </a:extLst>
          </p:cNvPr>
          <p:cNvSpPr txBox="1"/>
          <p:nvPr/>
        </p:nvSpPr>
        <p:spPr>
          <a:xfrm>
            <a:off x="2986087" y="2781300"/>
            <a:ext cx="8658225" cy="584775"/>
          </a:xfrm>
          <a:prstGeom prst="rect">
            <a:avLst/>
          </a:prstGeom>
          <a:noFill/>
        </p:spPr>
        <p:txBody>
          <a:bodyPr wrap="square" rtlCol="0">
            <a:spAutoFit/>
          </a:bodyPr>
          <a:lstStyle/>
          <a:p>
            <a:pPr algn="ctr"/>
            <a:r>
              <a:rPr lang="en-US" sz="3200" b="1" dirty="0">
                <a:solidFill>
                  <a:schemeClr val="bg1"/>
                </a:solidFill>
                <a:latin typeface="Montserrat" panose="00000500000000000000" pitchFamily="2" charset="0"/>
              </a:rPr>
              <a:t>Flow Chart</a:t>
            </a:r>
          </a:p>
        </p:txBody>
      </p:sp>
      <p:sp>
        <p:nvSpPr>
          <p:cNvPr id="7" name="TextBox 6">
            <a:extLst>
              <a:ext uri="{FF2B5EF4-FFF2-40B4-BE49-F238E27FC236}">
                <a16:creationId xmlns:a16="http://schemas.microsoft.com/office/drawing/2014/main" id="{972CDAD2-8DE5-3326-617C-FB9F333A3218}"/>
              </a:ext>
            </a:extLst>
          </p:cNvPr>
          <p:cNvSpPr txBox="1"/>
          <p:nvPr/>
        </p:nvSpPr>
        <p:spPr>
          <a:xfrm>
            <a:off x="6096000" y="3514635"/>
            <a:ext cx="7327650" cy="1200329"/>
          </a:xfrm>
          <a:prstGeom prst="rect">
            <a:avLst/>
          </a:prstGeom>
          <a:noFill/>
        </p:spPr>
        <p:txBody>
          <a:bodyPr wrap="square" rtlCol="0">
            <a:spAutoFit/>
          </a:bodyPr>
          <a:lstStyle/>
          <a:p>
            <a:r>
              <a:rPr lang="en-US" dirty="0">
                <a:solidFill>
                  <a:schemeClr val="bg1"/>
                </a:solidFill>
                <a:latin typeface="Heebo" pitchFamily="2" charset="-79"/>
                <a:cs typeface="Heebo" pitchFamily="2" charset="-79"/>
              </a:rPr>
              <a:t>Flow diagram illustrating the sequential application of data preprocessing, feature engineering, and machine learning algorithms for IPL win/loss prediction, providing a systematic overview of the predictive modeling process.</a:t>
            </a:r>
            <a:endParaRPr lang="en-IN" dirty="0">
              <a:solidFill>
                <a:schemeClr val="bg1"/>
              </a:solidFill>
              <a:latin typeface="Heebo" pitchFamily="2" charset="-79"/>
              <a:cs typeface="Heebo" pitchFamily="2" charset="-79"/>
            </a:endParaRPr>
          </a:p>
        </p:txBody>
      </p:sp>
      <p:pic>
        <p:nvPicPr>
          <p:cNvPr id="5" name="Picture 4">
            <a:extLst>
              <a:ext uri="{FF2B5EF4-FFF2-40B4-BE49-F238E27FC236}">
                <a16:creationId xmlns:a16="http://schemas.microsoft.com/office/drawing/2014/main" id="{6504A08C-BB2B-8A8A-B89B-E777687C079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06750" y="751840"/>
            <a:ext cx="4292600" cy="6725920"/>
          </a:xfrm>
          <a:prstGeom prst="rect">
            <a:avLst/>
          </a:prstGeom>
          <a:ln>
            <a:solidFill>
              <a:schemeClr val="tx1"/>
            </a:solidFill>
          </a:ln>
        </p:spPr>
      </p:pic>
    </p:spTree>
    <p:extLst>
      <p:ext uri="{BB962C8B-B14F-4D97-AF65-F5344CB8AC3E}">
        <p14:creationId xmlns:p14="http://schemas.microsoft.com/office/powerpoint/2010/main" val="1727689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229600"/>
          </a:xfrm>
          <a:prstGeom prst="rect">
            <a:avLst/>
          </a:prstGeom>
          <a:solidFill>
            <a:srgbClr val="0D0A2C">
              <a:alpha val="75000"/>
            </a:srgbClr>
          </a:solidFill>
          <a:ln w="13335">
            <a:solidFill>
              <a:srgbClr val="FFFFFF">
                <a:alpha val="16000"/>
              </a:srgbClr>
            </a:solidFill>
            <a:prstDash val="solid"/>
          </a:ln>
        </p:spPr>
        <p:txBody>
          <a:bodyPr/>
          <a:lstStyle/>
          <a:p>
            <a:endParaRPr lang="en-IN"/>
          </a:p>
        </p:txBody>
      </p:sp>
      <p:sp>
        <p:nvSpPr>
          <p:cNvPr id="17" name="TextBox 16">
            <a:extLst>
              <a:ext uri="{FF2B5EF4-FFF2-40B4-BE49-F238E27FC236}">
                <a16:creationId xmlns:a16="http://schemas.microsoft.com/office/drawing/2014/main" id="{4318DE6E-CEE8-6A23-1180-E3E1B520B4FC}"/>
              </a:ext>
            </a:extLst>
          </p:cNvPr>
          <p:cNvSpPr txBox="1"/>
          <p:nvPr/>
        </p:nvSpPr>
        <p:spPr>
          <a:xfrm>
            <a:off x="2986087" y="342900"/>
            <a:ext cx="8658225" cy="584775"/>
          </a:xfrm>
          <a:prstGeom prst="rect">
            <a:avLst/>
          </a:prstGeom>
          <a:noFill/>
        </p:spPr>
        <p:txBody>
          <a:bodyPr wrap="square" rtlCol="0">
            <a:spAutoFit/>
          </a:bodyPr>
          <a:lstStyle/>
          <a:p>
            <a:pPr algn="ctr"/>
            <a:r>
              <a:rPr lang="en-US" sz="3200" b="1" dirty="0">
                <a:solidFill>
                  <a:schemeClr val="bg1"/>
                </a:solidFill>
                <a:latin typeface="Montserrat" panose="00000500000000000000" pitchFamily="2" charset="0"/>
              </a:rPr>
              <a:t>Collecting Data</a:t>
            </a:r>
            <a:endParaRPr lang="en-IN" sz="3200" b="1" dirty="0">
              <a:solidFill>
                <a:schemeClr val="bg1"/>
              </a:solidFill>
              <a:latin typeface="Montserrat" panose="00000500000000000000" pitchFamily="2" charset="0"/>
            </a:endParaRPr>
          </a:p>
        </p:txBody>
      </p:sp>
      <p:pic>
        <p:nvPicPr>
          <p:cNvPr id="19" name="Picture 18">
            <a:extLst>
              <a:ext uri="{FF2B5EF4-FFF2-40B4-BE49-F238E27FC236}">
                <a16:creationId xmlns:a16="http://schemas.microsoft.com/office/drawing/2014/main" id="{86AB6866-9A34-F61D-67D8-713B685409C9}"/>
              </a:ext>
            </a:extLst>
          </p:cNvPr>
          <p:cNvPicPr>
            <a:picLocks noChangeAspect="1"/>
          </p:cNvPicPr>
          <p:nvPr/>
        </p:nvPicPr>
        <p:blipFill>
          <a:blip r:embed="rId4"/>
          <a:stretch>
            <a:fillRect/>
          </a:stretch>
        </p:blipFill>
        <p:spPr>
          <a:xfrm>
            <a:off x="468035" y="1127578"/>
            <a:ext cx="13694327" cy="2819644"/>
          </a:xfrm>
          <a:prstGeom prst="rect">
            <a:avLst/>
          </a:prstGeom>
          <a:ln>
            <a:solidFill>
              <a:schemeClr val="bg2"/>
            </a:solidFill>
          </a:ln>
          <a:effectLst>
            <a:outerShdw blurRad="292100" dist="139700" dir="2700000" algn="tl" rotWithShape="0">
              <a:srgbClr val="333333">
                <a:alpha val="65000"/>
              </a:srgbClr>
            </a:outerShdw>
          </a:effectLst>
        </p:spPr>
      </p:pic>
      <p:sp>
        <p:nvSpPr>
          <p:cNvPr id="20" name="TextBox 19">
            <a:extLst>
              <a:ext uri="{FF2B5EF4-FFF2-40B4-BE49-F238E27FC236}">
                <a16:creationId xmlns:a16="http://schemas.microsoft.com/office/drawing/2014/main" id="{A4AD488F-29F9-923F-A305-A01C10A687B5}"/>
              </a:ext>
            </a:extLst>
          </p:cNvPr>
          <p:cNvSpPr txBox="1"/>
          <p:nvPr/>
        </p:nvSpPr>
        <p:spPr>
          <a:xfrm>
            <a:off x="4501215" y="3952875"/>
            <a:ext cx="5627965" cy="307777"/>
          </a:xfrm>
          <a:prstGeom prst="rect">
            <a:avLst/>
          </a:prstGeom>
          <a:noFill/>
        </p:spPr>
        <p:txBody>
          <a:bodyPr wrap="square" rtlCol="0">
            <a:spAutoFit/>
          </a:bodyPr>
          <a:lstStyle/>
          <a:p>
            <a:pPr algn="ctr"/>
            <a:r>
              <a:rPr lang="en-US" sz="1400" dirty="0">
                <a:solidFill>
                  <a:schemeClr val="bg1"/>
                </a:solidFill>
                <a:latin typeface="Montserrat" panose="00000500000000000000" pitchFamily="2" charset="0"/>
              </a:rPr>
              <a:t>“Matches.csv” dataset</a:t>
            </a:r>
            <a:endParaRPr lang="en-IN" sz="1400" dirty="0">
              <a:solidFill>
                <a:schemeClr val="bg1"/>
              </a:solidFill>
              <a:latin typeface="Montserrat" panose="00000500000000000000" pitchFamily="2" charset="0"/>
            </a:endParaRPr>
          </a:p>
        </p:txBody>
      </p:sp>
      <p:pic>
        <p:nvPicPr>
          <p:cNvPr id="22" name="Picture 21">
            <a:extLst>
              <a:ext uri="{FF2B5EF4-FFF2-40B4-BE49-F238E27FC236}">
                <a16:creationId xmlns:a16="http://schemas.microsoft.com/office/drawing/2014/main" id="{94C5AE88-8F1F-2FC4-4582-E4018F41F403}"/>
              </a:ext>
            </a:extLst>
          </p:cNvPr>
          <p:cNvPicPr>
            <a:picLocks noChangeAspect="1"/>
          </p:cNvPicPr>
          <p:nvPr/>
        </p:nvPicPr>
        <p:blipFill>
          <a:blip r:embed="rId5"/>
          <a:stretch>
            <a:fillRect/>
          </a:stretch>
        </p:blipFill>
        <p:spPr>
          <a:xfrm>
            <a:off x="368967" y="4563787"/>
            <a:ext cx="13793395" cy="2735817"/>
          </a:xfrm>
          <a:prstGeom prst="rect">
            <a:avLst/>
          </a:prstGeom>
          <a:ln>
            <a:solidFill>
              <a:schemeClr val="bg2"/>
            </a:solidFill>
          </a:ln>
          <a:effectLst>
            <a:outerShdw blurRad="292100" dist="139700" dir="2700000" algn="tl" rotWithShape="0">
              <a:srgbClr val="333333">
                <a:alpha val="65000"/>
              </a:srgbClr>
            </a:outerShdw>
          </a:effectLst>
        </p:spPr>
      </p:pic>
      <p:sp>
        <p:nvSpPr>
          <p:cNvPr id="23" name="TextBox 22">
            <a:extLst>
              <a:ext uri="{FF2B5EF4-FFF2-40B4-BE49-F238E27FC236}">
                <a16:creationId xmlns:a16="http://schemas.microsoft.com/office/drawing/2014/main" id="{884A8B57-17D3-F97F-0D8C-7B5EDDE4AC21}"/>
              </a:ext>
            </a:extLst>
          </p:cNvPr>
          <p:cNvSpPr txBox="1"/>
          <p:nvPr/>
        </p:nvSpPr>
        <p:spPr>
          <a:xfrm>
            <a:off x="4501215" y="7302936"/>
            <a:ext cx="5627965" cy="307777"/>
          </a:xfrm>
          <a:prstGeom prst="rect">
            <a:avLst/>
          </a:prstGeom>
          <a:noFill/>
        </p:spPr>
        <p:txBody>
          <a:bodyPr wrap="square" rtlCol="0">
            <a:spAutoFit/>
          </a:bodyPr>
          <a:lstStyle/>
          <a:p>
            <a:pPr algn="ctr"/>
            <a:r>
              <a:rPr lang="en-US" sz="1400" dirty="0">
                <a:solidFill>
                  <a:schemeClr val="bg1"/>
                </a:solidFill>
                <a:latin typeface="Montserrat" panose="00000500000000000000" pitchFamily="2" charset="0"/>
              </a:rPr>
              <a:t>“Deliveries.csv” dataset</a:t>
            </a:r>
            <a:endParaRPr lang="en-IN" sz="1400"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385388726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73333"/>
          </a:xfrm>
          <a:prstGeom prst="rect">
            <a:avLst/>
          </a:prstGeom>
          <a:solidFill>
            <a:srgbClr val="0D0A2C">
              <a:alpha val="75000"/>
            </a:srgbClr>
          </a:solidFill>
          <a:ln w="13335">
            <a:solidFill>
              <a:srgbClr val="FFFFFF">
                <a:alpha val="16000"/>
              </a:srgbClr>
            </a:solidFill>
            <a:prstDash val="solid"/>
          </a:ln>
        </p:spPr>
        <p:txBody>
          <a:bodyPr/>
          <a:lstStyle/>
          <a:p>
            <a:endParaRPr lang="en-IN"/>
          </a:p>
        </p:txBody>
      </p:sp>
      <p:sp>
        <p:nvSpPr>
          <p:cNvPr id="18" name="TextBox 17">
            <a:extLst>
              <a:ext uri="{FF2B5EF4-FFF2-40B4-BE49-F238E27FC236}">
                <a16:creationId xmlns:a16="http://schemas.microsoft.com/office/drawing/2014/main" id="{19A62CDA-94C9-878E-AE2F-65260631FE52}"/>
              </a:ext>
            </a:extLst>
          </p:cNvPr>
          <p:cNvSpPr txBox="1"/>
          <p:nvPr/>
        </p:nvSpPr>
        <p:spPr>
          <a:xfrm>
            <a:off x="2986087" y="342900"/>
            <a:ext cx="8658225" cy="584775"/>
          </a:xfrm>
          <a:prstGeom prst="rect">
            <a:avLst/>
          </a:prstGeom>
          <a:noFill/>
        </p:spPr>
        <p:txBody>
          <a:bodyPr wrap="square" rtlCol="0">
            <a:spAutoFit/>
          </a:bodyPr>
          <a:lstStyle/>
          <a:p>
            <a:pPr algn="ctr"/>
            <a:r>
              <a:rPr lang="en-US" sz="3200" b="1" dirty="0">
                <a:solidFill>
                  <a:schemeClr val="bg1"/>
                </a:solidFill>
                <a:latin typeface="Montserrat" panose="00000500000000000000" pitchFamily="2" charset="0"/>
              </a:rPr>
              <a:t>Processing Data</a:t>
            </a:r>
            <a:endParaRPr lang="en-IN" sz="3200" b="1" dirty="0">
              <a:solidFill>
                <a:schemeClr val="bg1"/>
              </a:solidFill>
              <a:latin typeface="Montserrat" panose="00000500000000000000" pitchFamily="2" charset="0"/>
            </a:endParaRPr>
          </a:p>
        </p:txBody>
      </p:sp>
      <p:pic>
        <p:nvPicPr>
          <p:cNvPr id="20" name="Picture 19">
            <a:extLst>
              <a:ext uri="{FF2B5EF4-FFF2-40B4-BE49-F238E27FC236}">
                <a16:creationId xmlns:a16="http://schemas.microsoft.com/office/drawing/2014/main" id="{562D288E-F540-BA7F-4BD7-8771A79FC67A}"/>
              </a:ext>
            </a:extLst>
          </p:cNvPr>
          <p:cNvPicPr>
            <a:picLocks noChangeAspect="1"/>
          </p:cNvPicPr>
          <p:nvPr/>
        </p:nvPicPr>
        <p:blipFill>
          <a:blip r:embed="rId4"/>
          <a:stretch>
            <a:fillRect/>
          </a:stretch>
        </p:blipFill>
        <p:spPr>
          <a:xfrm>
            <a:off x="765623" y="2020186"/>
            <a:ext cx="13099152" cy="4189227"/>
          </a:xfrm>
          <a:prstGeom prst="rect">
            <a:avLst/>
          </a:prstGeom>
          <a:ln>
            <a:solidFill>
              <a:schemeClr val="bg2"/>
            </a:solidFill>
          </a:ln>
          <a:effectLst>
            <a:outerShdw blurRad="292100" dist="139700" dir="2700000" algn="tl" rotWithShape="0">
              <a:srgbClr val="333333">
                <a:alpha val="65000"/>
              </a:srgbClr>
            </a:outerShdw>
          </a:effectLst>
        </p:spPr>
      </p:pic>
      <p:sp>
        <p:nvSpPr>
          <p:cNvPr id="21" name="TextBox 20">
            <a:extLst>
              <a:ext uri="{FF2B5EF4-FFF2-40B4-BE49-F238E27FC236}">
                <a16:creationId xmlns:a16="http://schemas.microsoft.com/office/drawing/2014/main" id="{B4DCF08C-F0CF-1437-135C-A06D40583B3D}"/>
              </a:ext>
            </a:extLst>
          </p:cNvPr>
          <p:cNvSpPr txBox="1"/>
          <p:nvPr/>
        </p:nvSpPr>
        <p:spPr>
          <a:xfrm>
            <a:off x="1819274" y="6285659"/>
            <a:ext cx="10991850" cy="307777"/>
          </a:xfrm>
          <a:prstGeom prst="rect">
            <a:avLst/>
          </a:prstGeom>
          <a:noFill/>
        </p:spPr>
        <p:txBody>
          <a:bodyPr wrap="square" rtlCol="0">
            <a:spAutoFit/>
          </a:bodyPr>
          <a:lstStyle/>
          <a:p>
            <a:pPr algn="ctr"/>
            <a:r>
              <a:rPr lang="en-US" sz="1400" dirty="0">
                <a:solidFill>
                  <a:schemeClr val="bg1"/>
                </a:solidFill>
                <a:latin typeface="Montserrat" panose="00000500000000000000" pitchFamily="2" charset="0"/>
              </a:rPr>
              <a:t>This table depicts the CRR and RRR, by which we can predict the teams that can win/lose</a:t>
            </a:r>
            <a:endParaRPr lang="en-IN" sz="1400"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5649337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9050"/>
            <a:ext cx="14630400" cy="9471541"/>
          </a:xfrm>
          <a:prstGeom prst="rect">
            <a:avLst/>
          </a:prstGeom>
          <a:solidFill>
            <a:srgbClr val="0D0A2C">
              <a:alpha val="75000"/>
            </a:srgbClr>
          </a:solidFill>
          <a:ln w="9644">
            <a:solidFill>
              <a:srgbClr val="FFFFFF">
                <a:alpha val="16000"/>
              </a:srgbClr>
            </a:solidFill>
            <a:prstDash val="solid"/>
          </a:ln>
        </p:spPr>
        <p:txBody>
          <a:bodyPr/>
          <a:lstStyle/>
          <a:p>
            <a:endParaRPr lang="en-IN" dirty="0"/>
          </a:p>
        </p:txBody>
      </p:sp>
      <p:sp>
        <p:nvSpPr>
          <p:cNvPr id="4" name="Text 1"/>
          <p:cNvSpPr/>
          <p:nvPr/>
        </p:nvSpPr>
        <p:spPr>
          <a:xfrm>
            <a:off x="3621167" y="1638861"/>
            <a:ext cx="7388066" cy="972026"/>
          </a:xfrm>
          <a:prstGeom prst="rect">
            <a:avLst/>
          </a:prstGeom>
          <a:noFill/>
          <a:ln/>
        </p:spPr>
        <p:txBody>
          <a:bodyPr wrap="square" rtlCol="0" anchor="t"/>
          <a:lstStyle/>
          <a:p>
            <a:pPr marL="0" indent="0">
              <a:lnSpc>
                <a:spcPts val="3827"/>
              </a:lnSpc>
              <a:buNone/>
            </a:pPr>
            <a:r>
              <a:rPr lang="en-US" sz="3062" dirty="0">
                <a:solidFill>
                  <a:srgbClr val="F2F0F4"/>
                </a:solidFill>
                <a:latin typeface="Montserrat" pitchFamily="34" charset="0"/>
                <a:ea typeface="Montserrat" pitchFamily="34" charset="-122"/>
                <a:cs typeface="Montserrat" pitchFamily="34" charset="-120"/>
              </a:rPr>
              <a:t>Machine Learning Algorithms for Prediction</a:t>
            </a:r>
            <a:endParaRPr lang="en-US" sz="3062" dirty="0"/>
          </a:p>
        </p:txBody>
      </p:sp>
      <p:pic>
        <p:nvPicPr>
          <p:cNvPr id="8" name="Image 2" descr="preencoded.png"/>
          <p:cNvPicPr>
            <a:picLocks noChangeAspect="1"/>
          </p:cNvPicPr>
          <p:nvPr/>
        </p:nvPicPr>
        <p:blipFill rotWithShape="1">
          <a:blip r:embed="rId4"/>
          <a:srcRect b="10991"/>
          <a:stretch/>
        </p:blipFill>
        <p:spPr>
          <a:xfrm>
            <a:off x="7479568" y="3220462"/>
            <a:ext cx="3577471" cy="196798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9" name="Text 4"/>
          <p:cNvSpPr/>
          <p:nvPr/>
        </p:nvSpPr>
        <p:spPr>
          <a:xfrm>
            <a:off x="7479568" y="5461534"/>
            <a:ext cx="1555313" cy="243007"/>
          </a:xfrm>
          <a:prstGeom prst="rect">
            <a:avLst/>
          </a:prstGeom>
          <a:noFill/>
          <a:ln/>
        </p:spPr>
        <p:txBody>
          <a:bodyPr wrap="none" rtlCol="0" anchor="t"/>
          <a:lstStyle/>
          <a:p>
            <a:pPr marL="0" indent="0" algn="l">
              <a:lnSpc>
                <a:spcPts val="1914"/>
              </a:lnSpc>
              <a:buNone/>
            </a:pPr>
            <a:r>
              <a:rPr lang="en-US" sz="1531" b="1" dirty="0">
                <a:solidFill>
                  <a:srgbClr val="F2F0F4"/>
                </a:solidFill>
                <a:latin typeface="Montserrat" pitchFamily="34" charset="0"/>
                <a:ea typeface="Montserrat" pitchFamily="34" charset="-122"/>
                <a:cs typeface="Montserrat" pitchFamily="34" charset="-120"/>
              </a:rPr>
              <a:t>Random Forest</a:t>
            </a:r>
            <a:endParaRPr lang="en-US" sz="1531" b="1" dirty="0"/>
          </a:p>
        </p:txBody>
      </p:sp>
      <p:sp>
        <p:nvSpPr>
          <p:cNvPr id="10" name="Text 5"/>
          <p:cNvSpPr/>
          <p:nvPr/>
        </p:nvSpPr>
        <p:spPr>
          <a:xfrm>
            <a:off x="7479567" y="5704541"/>
            <a:ext cx="3577471" cy="746165"/>
          </a:xfrm>
          <a:prstGeom prst="rect">
            <a:avLst/>
          </a:prstGeom>
          <a:noFill/>
          <a:ln/>
        </p:spPr>
        <p:txBody>
          <a:bodyPr wrap="square" rtlCol="0" anchor="t"/>
          <a:lstStyle/>
          <a:p>
            <a:pPr marL="0" indent="0" algn="l">
              <a:lnSpc>
                <a:spcPts val="1960"/>
              </a:lnSpc>
              <a:buNone/>
            </a:pPr>
            <a:r>
              <a:rPr lang="en-US" sz="1225" dirty="0">
                <a:solidFill>
                  <a:srgbClr val="DCD7E5"/>
                </a:solidFill>
                <a:latin typeface="Heebo" pitchFamily="34" charset="0"/>
                <a:ea typeface="Heebo" pitchFamily="34" charset="-122"/>
                <a:cs typeface="Heebo" pitchFamily="34" charset="-120"/>
              </a:rPr>
              <a:t>Ensemble algorithm known for its robustness, handles missing data, don't overfit, and hence should be part of the model evaluation phase.</a:t>
            </a:r>
            <a:endParaRPr lang="en-US" sz="1225" dirty="0"/>
          </a:p>
        </p:txBody>
      </p:sp>
      <p:pic>
        <p:nvPicPr>
          <p:cNvPr id="14" name="Image 4" descr="preencoded.png"/>
          <p:cNvPicPr>
            <a:picLocks noChangeAspect="1"/>
          </p:cNvPicPr>
          <p:nvPr/>
        </p:nvPicPr>
        <p:blipFill>
          <a:blip r:embed="rId5"/>
          <a:stretch>
            <a:fillRect/>
          </a:stretch>
        </p:blipFill>
        <p:spPr>
          <a:xfrm>
            <a:off x="3570000" y="3221421"/>
            <a:ext cx="3577471" cy="1938824"/>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15" name="Text 8"/>
          <p:cNvSpPr/>
          <p:nvPr/>
        </p:nvSpPr>
        <p:spPr>
          <a:xfrm>
            <a:off x="3570000" y="5459652"/>
            <a:ext cx="1859280" cy="243007"/>
          </a:xfrm>
          <a:prstGeom prst="rect">
            <a:avLst/>
          </a:prstGeom>
          <a:noFill/>
          <a:ln/>
        </p:spPr>
        <p:txBody>
          <a:bodyPr wrap="none" rtlCol="0" anchor="t"/>
          <a:lstStyle/>
          <a:p>
            <a:pPr marL="0" indent="0" algn="l">
              <a:lnSpc>
                <a:spcPts val="1914"/>
              </a:lnSpc>
              <a:buNone/>
            </a:pPr>
            <a:r>
              <a:rPr lang="en-US" sz="1531" b="1" dirty="0">
                <a:solidFill>
                  <a:srgbClr val="F2F0F4"/>
                </a:solidFill>
                <a:latin typeface="Montserrat" pitchFamily="34" charset="0"/>
                <a:ea typeface="Montserrat" pitchFamily="34" charset="-122"/>
                <a:cs typeface="Montserrat" pitchFamily="34" charset="-120"/>
              </a:rPr>
              <a:t>Logistic Regression</a:t>
            </a:r>
            <a:endParaRPr lang="en-US" sz="1531" b="1" dirty="0"/>
          </a:p>
        </p:txBody>
      </p:sp>
      <p:sp>
        <p:nvSpPr>
          <p:cNvPr id="16" name="Text 9"/>
          <p:cNvSpPr/>
          <p:nvPr/>
        </p:nvSpPr>
        <p:spPr>
          <a:xfrm>
            <a:off x="3570000" y="5730859"/>
            <a:ext cx="3577471" cy="746165"/>
          </a:xfrm>
          <a:prstGeom prst="rect">
            <a:avLst/>
          </a:prstGeom>
          <a:noFill/>
          <a:ln/>
        </p:spPr>
        <p:txBody>
          <a:bodyPr wrap="square" rtlCol="0" anchor="t"/>
          <a:lstStyle/>
          <a:p>
            <a:pPr marL="0" indent="0" algn="l">
              <a:lnSpc>
                <a:spcPts val="1960"/>
              </a:lnSpc>
              <a:buNone/>
            </a:pPr>
            <a:r>
              <a:rPr lang="en-US" sz="1225" dirty="0">
                <a:solidFill>
                  <a:srgbClr val="DCD7E5"/>
                </a:solidFill>
                <a:latin typeface="Heebo" pitchFamily="34" charset="0"/>
                <a:ea typeface="Heebo" pitchFamily="34" charset="-122"/>
                <a:cs typeface="Heebo" pitchFamily="34" charset="-120"/>
              </a:rPr>
              <a:t>Simple and powerful classification model that uses a linear function to determine the relation between input data and target variable.</a:t>
            </a:r>
            <a:endParaRPr lang="en-US" sz="1225" dirty="0"/>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270</TotalTime>
  <Words>994</Words>
  <Application>Microsoft Office PowerPoint</Application>
  <PresentationFormat>Custom</PresentationFormat>
  <Paragraphs>91</Paragraphs>
  <Slides>14</Slides>
  <Notes>13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Heebo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Promit Dey</cp:lastModifiedBy>
  <cp:revision>9</cp:revision>
  <dcterms:created xsi:type="dcterms:W3CDTF">2023-11-23T13:02:58Z</dcterms:created>
  <dcterms:modified xsi:type="dcterms:W3CDTF">2024-06-19T07:02:49Z</dcterms:modified>
</cp:coreProperties>
</file>